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2" r:id="rId15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>
      <p:cViewPr varScale="1">
        <p:scale>
          <a:sx n="157" d="100"/>
          <a:sy n="157" d="100"/>
        </p:scale>
        <p:origin x="294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0" y="5143500"/>
                </a:moveTo>
                <a:lnTo>
                  <a:pt x="4572000" y="5143500"/>
                </a:lnTo>
                <a:lnTo>
                  <a:pt x="4572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19050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47700" cy="4267200"/>
          </a:xfrm>
          <a:custGeom>
            <a:avLst/>
            <a:gdLst/>
            <a:ahLst/>
            <a:cxnLst/>
            <a:rect l="l" t="t" r="r" b="b"/>
            <a:pathLst>
              <a:path w="647700" h="4267200">
                <a:moveTo>
                  <a:pt x="647700" y="0"/>
                </a:moveTo>
                <a:lnTo>
                  <a:pt x="0" y="0"/>
                </a:lnTo>
                <a:lnTo>
                  <a:pt x="0" y="4267200"/>
                </a:lnTo>
                <a:lnTo>
                  <a:pt x="647700" y="6350"/>
                </a:lnTo>
                <a:lnTo>
                  <a:pt x="64770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568950" y="0"/>
            <a:ext cx="3573779" cy="5143500"/>
          </a:xfrm>
          <a:custGeom>
            <a:avLst/>
            <a:gdLst/>
            <a:ahLst/>
            <a:cxnLst/>
            <a:rect l="l" t="t" r="r" b="b"/>
            <a:pathLst>
              <a:path w="3573779" h="5143500">
                <a:moveTo>
                  <a:pt x="1458976" y="0"/>
                </a:moveTo>
                <a:lnTo>
                  <a:pt x="2373376" y="5143499"/>
                </a:lnTo>
              </a:path>
              <a:path w="3573779" h="5143500">
                <a:moveTo>
                  <a:pt x="3573526" y="2760726"/>
                </a:moveTo>
                <a:lnTo>
                  <a:pt x="0" y="5143499"/>
                </a:lnTo>
              </a:path>
            </a:pathLst>
          </a:custGeom>
          <a:ln w="12700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886575" y="0"/>
            <a:ext cx="2256155" cy="5143500"/>
          </a:xfrm>
          <a:custGeom>
            <a:avLst/>
            <a:gdLst/>
            <a:ahLst/>
            <a:cxnLst/>
            <a:rect l="l" t="t" r="r" b="b"/>
            <a:pathLst>
              <a:path w="2256154" h="5143500">
                <a:moveTo>
                  <a:pt x="2255900" y="0"/>
                </a:moveTo>
                <a:lnTo>
                  <a:pt x="1532521" y="0"/>
                </a:lnTo>
                <a:lnTo>
                  <a:pt x="0" y="5143499"/>
                </a:lnTo>
                <a:lnTo>
                  <a:pt x="2255900" y="5143499"/>
                </a:lnTo>
                <a:lnTo>
                  <a:pt x="225590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203669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330" y="0"/>
                </a:moveTo>
                <a:lnTo>
                  <a:pt x="0" y="0"/>
                </a:lnTo>
                <a:lnTo>
                  <a:pt x="905915" y="5143499"/>
                </a:lnTo>
                <a:lnTo>
                  <a:pt x="1940330" y="5143499"/>
                </a:lnTo>
                <a:lnTo>
                  <a:pt x="1940330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699250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750" y="0"/>
                </a:moveTo>
                <a:lnTo>
                  <a:pt x="0" y="2857499"/>
                </a:lnTo>
                <a:lnTo>
                  <a:pt x="2444750" y="2857499"/>
                </a:lnTo>
                <a:lnTo>
                  <a:pt x="2444750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003160" y="0"/>
            <a:ext cx="2139315" cy="5143500"/>
          </a:xfrm>
          <a:custGeom>
            <a:avLst/>
            <a:gdLst/>
            <a:ahLst/>
            <a:cxnLst/>
            <a:rect l="l" t="t" r="r" b="b"/>
            <a:pathLst>
              <a:path w="2139315" h="5143500">
                <a:moveTo>
                  <a:pt x="2139315" y="0"/>
                </a:moveTo>
                <a:lnTo>
                  <a:pt x="0" y="0"/>
                </a:lnTo>
                <a:lnTo>
                  <a:pt x="1851406" y="5143499"/>
                </a:lnTo>
                <a:lnTo>
                  <a:pt x="2139315" y="5143499"/>
                </a:lnTo>
                <a:lnTo>
                  <a:pt x="2139315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174101" y="0"/>
            <a:ext cx="967105" cy="5143500"/>
          </a:xfrm>
          <a:custGeom>
            <a:avLst/>
            <a:gdLst/>
            <a:ahLst/>
            <a:cxnLst/>
            <a:rect l="l" t="t" r="r" b="b"/>
            <a:pathLst>
              <a:path w="967104" h="5143500">
                <a:moveTo>
                  <a:pt x="966723" y="0"/>
                </a:moveTo>
                <a:lnTo>
                  <a:pt x="763216" y="0"/>
                </a:lnTo>
                <a:lnTo>
                  <a:pt x="0" y="5143499"/>
                </a:lnTo>
                <a:lnTo>
                  <a:pt x="966723" y="5143499"/>
                </a:lnTo>
                <a:lnTo>
                  <a:pt x="966723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205225" y="0"/>
            <a:ext cx="935990" cy="5143500"/>
          </a:xfrm>
          <a:custGeom>
            <a:avLst/>
            <a:gdLst/>
            <a:ahLst/>
            <a:cxnLst/>
            <a:rect l="l" t="t" r="r" b="b"/>
            <a:pathLst>
              <a:path w="935990" h="5143500">
                <a:moveTo>
                  <a:pt x="935599" y="0"/>
                </a:moveTo>
                <a:lnTo>
                  <a:pt x="0" y="0"/>
                </a:lnTo>
                <a:lnTo>
                  <a:pt x="830316" y="5143499"/>
                </a:lnTo>
                <a:lnTo>
                  <a:pt x="935599" y="5143499"/>
                </a:lnTo>
                <a:lnTo>
                  <a:pt x="935599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778750" y="2692400"/>
            <a:ext cx="1363980" cy="2451100"/>
          </a:xfrm>
          <a:custGeom>
            <a:avLst/>
            <a:gdLst/>
            <a:ahLst/>
            <a:cxnLst/>
            <a:rect l="l" t="t" r="r" b="b"/>
            <a:pathLst>
              <a:path w="1363979" h="2451100">
                <a:moveTo>
                  <a:pt x="1363726" y="0"/>
                </a:moveTo>
                <a:lnTo>
                  <a:pt x="0" y="2451099"/>
                </a:lnTo>
                <a:lnTo>
                  <a:pt x="1363726" y="2451099"/>
                </a:lnTo>
                <a:lnTo>
                  <a:pt x="1363726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1250" y="106426"/>
            <a:ext cx="1841500" cy="1098550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4752" y="2667000"/>
            <a:ext cx="6146292" cy="819912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48612" y="3276600"/>
            <a:ext cx="5742432" cy="8199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47700" cy="4267200"/>
          </a:xfrm>
          <a:custGeom>
            <a:avLst/>
            <a:gdLst/>
            <a:ahLst/>
            <a:cxnLst/>
            <a:rect l="l" t="t" r="r" b="b"/>
            <a:pathLst>
              <a:path w="647700" h="4267200">
                <a:moveTo>
                  <a:pt x="647700" y="0"/>
                </a:moveTo>
                <a:lnTo>
                  <a:pt x="0" y="0"/>
                </a:lnTo>
                <a:lnTo>
                  <a:pt x="0" y="4267200"/>
                </a:lnTo>
                <a:lnTo>
                  <a:pt x="647700" y="6350"/>
                </a:lnTo>
                <a:lnTo>
                  <a:pt x="64770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568950" y="0"/>
            <a:ext cx="3573779" cy="5143500"/>
          </a:xfrm>
          <a:custGeom>
            <a:avLst/>
            <a:gdLst/>
            <a:ahLst/>
            <a:cxnLst/>
            <a:rect l="l" t="t" r="r" b="b"/>
            <a:pathLst>
              <a:path w="3573779" h="5143500">
                <a:moveTo>
                  <a:pt x="1458976" y="0"/>
                </a:moveTo>
                <a:lnTo>
                  <a:pt x="2373376" y="5143499"/>
                </a:lnTo>
              </a:path>
              <a:path w="3573779" h="5143500">
                <a:moveTo>
                  <a:pt x="3573526" y="2760726"/>
                </a:moveTo>
                <a:lnTo>
                  <a:pt x="0" y="5143499"/>
                </a:lnTo>
              </a:path>
            </a:pathLst>
          </a:custGeom>
          <a:ln w="12700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886575" y="0"/>
            <a:ext cx="2256155" cy="5143500"/>
          </a:xfrm>
          <a:custGeom>
            <a:avLst/>
            <a:gdLst/>
            <a:ahLst/>
            <a:cxnLst/>
            <a:rect l="l" t="t" r="r" b="b"/>
            <a:pathLst>
              <a:path w="2256154" h="5143500">
                <a:moveTo>
                  <a:pt x="2255900" y="0"/>
                </a:moveTo>
                <a:lnTo>
                  <a:pt x="1532521" y="0"/>
                </a:lnTo>
                <a:lnTo>
                  <a:pt x="0" y="5143499"/>
                </a:lnTo>
                <a:lnTo>
                  <a:pt x="2255900" y="5143499"/>
                </a:lnTo>
                <a:lnTo>
                  <a:pt x="225590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203669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330" y="0"/>
                </a:moveTo>
                <a:lnTo>
                  <a:pt x="0" y="0"/>
                </a:lnTo>
                <a:lnTo>
                  <a:pt x="905915" y="5143499"/>
                </a:lnTo>
                <a:lnTo>
                  <a:pt x="1940330" y="5143499"/>
                </a:lnTo>
                <a:lnTo>
                  <a:pt x="1940330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699250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750" y="0"/>
                </a:moveTo>
                <a:lnTo>
                  <a:pt x="0" y="2857499"/>
                </a:lnTo>
                <a:lnTo>
                  <a:pt x="2444750" y="2857499"/>
                </a:lnTo>
                <a:lnTo>
                  <a:pt x="2444750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003160" y="0"/>
            <a:ext cx="2139315" cy="5143500"/>
          </a:xfrm>
          <a:custGeom>
            <a:avLst/>
            <a:gdLst/>
            <a:ahLst/>
            <a:cxnLst/>
            <a:rect l="l" t="t" r="r" b="b"/>
            <a:pathLst>
              <a:path w="2139315" h="5143500">
                <a:moveTo>
                  <a:pt x="2139315" y="0"/>
                </a:moveTo>
                <a:lnTo>
                  <a:pt x="0" y="0"/>
                </a:lnTo>
                <a:lnTo>
                  <a:pt x="1851406" y="5143499"/>
                </a:lnTo>
                <a:lnTo>
                  <a:pt x="2139315" y="5143499"/>
                </a:lnTo>
                <a:lnTo>
                  <a:pt x="2139315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174101" y="0"/>
            <a:ext cx="967105" cy="5143500"/>
          </a:xfrm>
          <a:custGeom>
            <a:avLst/>
            <a:gdLst/>
            <a:ahLst/>
            <a:cxnLst/>
            <a:rect l="l" t="t" r="r" b="b"/>
            <a:pathLst>
              <a:path w="967104" h="5143500">
                <a:moveTo>
                  <a:pt x="966723" y="0"/>
                </a:moveTo>
                <a:lnTo>
                  <a:pt x="763216" y="0"/>
                </a:lnTo>
                <a:lnTo>
                  <a:pt x="0" y="5143499"/>
                </a:lnTo>
                <a:lnTo>
                  <a:pt x="966723" y="5143499"/>
                </a:lnTo>
                <a:lnTo>
                  <a:pt x="966723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205225" y="0"/>
            <a:ext cx="935990" cy="5143500"/>
          </a:xfrm>
          <a:custGeom>
            <a:avLst/>
            <a:gdLst/>
            <a:ahLst/>
            <a:cxnLst/>
            <a:rect l="l" t="t" r="r" b="b"/>
            <a:pathLst>
              <a:path w="935990" h="5143500">
                <a:moveTo>
                  <a:pt x="935599" y="0"/>
                </a:moveTo>
                <a:lnTo>
                  <a:pt x="0" y="0"/>
                </a:lnTo>
                <a:lnTo>
                  <a:pt x="830316" y="5143499"/>
                </a:lnTo>
                <a:lnTo>
                  <a:pt x="935599" y="5143499"/>
                </a:lnTo>
                <a:lnTo>
                  <a:pt x="935599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778750" y="2692400"/>
            <a:ext cx="1363980" cy="2451100"/>
          </a:xfrm>
          <a:custGeom>
            <a:avLst/>
            <a:gdLst/>
            <a:ahLst/>
            <a:cxnLst/>
            <a:rect l="l" t="t" r="r" b="b"/>
            <a:pathLst>
              <a:path w="1363979" h="2451100">
                <a:moveTo>
                  <a:pt x="1363726" y="0"/>
                </a:moveTo>
                <a:lnTo>
                  <a:pt x="0" y="2451099"/>
                </a:lnTo>
                <a:lnTo>
                  <a:pt x="1363726" y="2451099"/>
                </a:lnTo>
                <a:lnTo>
                  <a:pt x="1363726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1252" y="337829"/>
            <a:ext cx="2726124" cy="47450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66388" y="96011"/>
            <a:ext cx="3319271" cy="73913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21508" y="1130252"/>
            <a:ext cx="1696212" cy="460821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11395" y="861060"/>
            <a:ext cx="726948" cy="73913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144268" y="1409700"/>
            <a:ext cx="3099816" cy="739139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640579" y="1409700"/>
            <a:ext cx="982979" cy="73913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23388" y="1958339"/>
            <a:ext cx="2321052" cy="73914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479547" y="2506979"/>
            <a:ext cx="2808731" cy="739140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776727" y="3055619"/>
            <a:ext cx="2106168" cy="73914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816352" y="3604259"/>
            <a:ext cx="2026920" cy="739140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66543" y="4152900"/>
            <a:ext cx="3525011" cy="7391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568950" y="0"/>
            <a:ext cx="3573779" cy="5143500"/>
          </a:xfrm>
          <a:custGeom>
            <a:avLst/>
            <a:gdLst/>
            <a:ahLst/>
            <a:cxnLst/>
            <a:rect l="l" t="t" r="r" b="b"/>
            <a:pathLst>
              <a:path w="3573779" h="5143500">
                <a:moveTo>
                  <a:pt x="1458976" y="0"/>
                </a:moveTo>
                <a:lnTo>
                  <a:pt x="2373376" y="5143499"/>
                </a:lnTo>
              </a:path>
              <a:path w="3573779" h="5143500">
                <a:moveTo>
                  <a:pt x="3573526" y="2760726"/>
                </a:moveTo>
                <a:lnTo>
                  <a:pt x="0" y="5143499"/>
                </a:lnTo>
              </a:path>
            </a:pathLst>
          </a:custGeom>
          <a:ln w="12700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886575" y="0"/>
            <a:ext cx="2256155" cy="5143500"/>
          </a:xfrm>
          <a:custGeom>
            <a:avLst/>
            <a:gdLst/>
            <a:ahLst/>
            <a:cxnLst/>
            <a:rect l="l" t="t" r="r" b="b"/>
            <a:pathLst>
              <a:path w="2256154" h="5143500">
                <a:moveTo>
                  <a:pt x="2255900" y="0"/>
                </a:moveTo>
                <a:lnTo>
                  <a:pt x="1532521" y="0"/>
                </a:lnTo>
                <a:lnTo>
                  <a:pt x="0" y="5143499"/>
                </a:lnTo>
                <a:lnTo>
                  <a:pt x="2255900" y="5143499"/>
                </a:lnTo>
                <a:lnTo>
                  <a:pt x="225590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203669" y="0"/>
            <a:ext cx="1940560" cy="5143500"/>
          </a:xfrm>
          <a:custGeom>
            <a:avLst/>
            <a:gdLst/>
            <a:ahLst/>
            <a:cxnLst/>
            <a:rect l="l" t="t" r="r" b="b"/>
            <a:pathLst>
              <a:path w="1940559" h="5143500">
                <a:moveTo>
                  <a:pt x="1940330" y="0"/>
                </a:moveTo>
                <a:lnTo>
                  <a:pt x="0" y="0"/>
                </a:lnTo>
                <a:lnTo>
                  <a:pt x="905915" y="5143499"/>
                </a:lnTo>
                <a:lnTo>
                  <a:pt x="1940330" y="5143499"/>
                </a:lnTo>
                <a:lnTo>
                  <a:pt x="1940330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699250" y="2286000"/>
            <a:ext cx="2444750" cy="2857500"/>
          </a:xfrm>
          <a:custGeom>
            <a:avLst/>
            <a:gdLst/>
            <a:ahLst/>
            <a:cxnLst/>
            <a:rect l="l" t="t" r="r" b="b"/>
            <a:pathLst>
              <a:path w="2444750" h="2857500">
                <a:moveTo>
                  <a:pt x="2444750" y="0"/>
                </a:moveTo>
                <a:lnTo>
                  <a:pt x="0" y="2857499"/>
                </a:lnTo>
                <a:lnTo>
                  <a:pt x="2444750" y="2857499"/>
                </a:lnTo>
                <a:lnTo>
                  <a:pt x="2444750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003160" y="0"/>
            <a:ext cx="2139315" cy="5143500"/>
          </a:xfrm>
          <a:custGeom>
            <a:avLst/>
            <a:gdLst/>
            <a:ahLst/>
            <a:cxnLst/>
            <a:rect l="l" t="t" r="r" b="b"/>
            <a:pathLst>
              <a:path w="2139315" h="5143500">
                <a:moveTo>
                  <a:pt x="2139315" y="0"/>
                </a:moveTo>
                <a:lnTo>
                  <a:pt x="0" y="0"/>
                </a:lnTo>
                <a:lnTo>
                  <a:pt x="1851406" y="5143499"/>
                </a:lnTo>
                <a:lnTo>
                  <a:pt x="2139315" y="5143499"/>
                </a:lnTo>
                <a:lnTo>
                  <a:pt x="2139315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174101" y="0"/>
            <a:ext cx="967105" cy="5143500"/>
          </a:xfrm>
          <a:custGeom>
            <a:avLst/>
            <a:gdLst/>
            <a:ahLst/>
            <a:cxnLst/>
            <a:rect l="l" t="t" r="r" b="b"/>
            <a:pathLst>
              <a:path w="967104" h="5143500">
                <a:moveTo>
                  <a:pt x="966723" y="0"/>
                </a:moveTo>
                <a:lnTo>
                  <a:pt x="763216" y="0"/>
                </a:lnTo>
                <a:lnTo>
                  <a:pt x="0" y="5143499"/>
                </a:lnTo>
                <a:lnTo>
                  <a:pt x="966723" y="5143499"/>
                </a:lnTo>
                <a:lnTo>
                  <a:pt x="966723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205225" y="0"/>
            <a:ext cx="935990" cy="5143500"/>
          </a:xfrm>
          <a:custGeom>
            <a:avLst/>
            <a:gdLst/>
            <a:ahLst/>
            <a:cxnLst/>
            <a:rect l="l" t="t" r="r" b="b"/>
            <a:pathLst>
              <a:path w="935990" h="5143500">
                <a:moveTo>
                  <a:pt x="935599" y="0"/>
                </a:moveTo>
                <a:lnTo>
                  <a:pt x="0" y="0"/>
                </a:lnTo>
                <a:lnTo>
                  <a:pt x="830316" y="5143499"/>
                </a:lnTo>
                <a:lnTo>
                  <a:pt x="935599" y="5143499"/>
                </a:lnTo>
                <a:lnTo>
                  <a:pt x="935599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778750" y="2692400"/>
            <a:ext cx="1363980" cy="2451100"/>
          </a:xfrm>
          <a:custGeom>
            <a:avLst/>
            <a:gdLst/>
            <a:ahLst/>
            <a:cxnLst/>
            <a:rect l="l" t="t" r="r" b="b"/>
            <a:pathLst>
              <a:path w="1363979" h="2451100">
                <a:moveTo>
                  <a:pt x="1363726" y="0"/>
                </a:moveTo>
                <a:lnTo>
                  <a:pt x="0" y="2451099"/>
                </a:lnTo>
                <a:lnTo>
                  <a:pt x="1363726" y="2451099"/>
                </a:lnTo>
                <a:lnTo>
                  <a:pt x="1363726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0" y="3009900"/>
            <a:ext cx="336550" cy="2133600"/>
          </a:xfrm>
          <a:custGeom>
            <a:avLst/>
            <a:gdLst/>
            <a:ahLst/>
            <a:cxnLst/>
            <a:rect l="l" t="t" r="r" b="b"/>
            <a:pathLst>
              <a:path w="336550" h="2133600">
                <a:moveTo>
                  <a:pt x="0" y="0"/>
                </a:moveTo>
                <a:lnTo>
                  <a:pt x="0" y="2133599"/>
                </a:lnTo>
                <a:lnTo>
                  <a:pt x="336550" y="2133599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46630" y="2801873"/>
            <a:ext cx="5650738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8500" y="1162050"/>
            <a:ext cx="3875404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17AFE3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6559" marR="5080" indent="-40386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Spécialité </a:t>
            </a:r>
            <a:r>
              <a:rPr spc="-5" dirty="0"/>
              <a:t>LLCE Anglais </a:t>
            </a:r>
            <a:r>
              <a:rPr spc="-950" dirty="0"/>
              <a:t> </a:t>
            </a:r>
            <a:r>
              <a:rPr spc="-5" dirty="0"/>
              <a:t>Monde</a:t>
            </a:r>
            <a:r>
              <a:rPr spc="-35" dirty="0"/>
              <a:t> </a:t>
            </a:r>
            <a:r>
              <a:rPr spc="-10" dirty="0"/>
              <a:t>Contemporain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90958" y="1204975"/>
            <a:ext cx="2782853" cy="14192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2376" y="2019319"/>
            <a:ext cx="3392424" cy="288288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78507" y="173736"/>
            <a:ext cx="3214115" cy="42519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39010" y="57403"/>
            <a:ext cx="324929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rebuchet MS"/>
                <a:cs typeface="Trebuchet MS"/>
              </a:rPr>
              <a:t>En</a:t>
            </a:r>
            <a:r>
              <a:rPr sz="3200" spc="-4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LLCE,</a:t>
            </a:r>
            <a:r>
              <a:rPr sz="3200" spc="-2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je</a:t>
            </a:r>
            <a:r>
              <a:rPr sz="3200" spc="-2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dois…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7146" y="814197"/>
            <a:ext cx="5901690" cy="1183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Clr>
                <a:srgbClr val="17AFE3"/>
              </a:buClr>
              <a:buSzPct val="73684"/>
              <a:buFont typeface="Wingdings"/>
              <a:buChar char=""/>
              <a:tabLst>
                <a:tab pos="355600" algn="l"/>
              </a:tabLst>
            </a:pP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Régulièrement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me tenir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au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courant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de l’actualité 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dans le monde anglophone, en lisant,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écoutant,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regardant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diverses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sources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d’information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en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anglais.</a:t>
            </a:r>
            <a:endParaRPr sz="1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551F19-B484-4FE6-8CB2-4BBBC408E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285750"/>
            <a:ext cx="5650738" cy="553998"/>
          </a:xfr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fr-FR" sz="3600" dirty="0">
                <a:latin typeface="Trebuchet MS"/>
              </a:rPr>
              <a:t>Examen</a:t>
            </a:r>
            <a:endParaRPr lang="en-GB" sz="3200" dirty="0">
              <a:latin typeface="Trebuchet MS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D3CE9B-74AC-46B2-9A35-628C30B5B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500" y="1162050"/>
            <a:ext cx="6102300" cy="2185214"/>
          </a:xfrm>
        </p:spPr>
        <p:txBody>
          <a:bodyPr/>
          <a:lstStyle/>
          <a:p>
            <a:r>
              <a:rPr lang="fr-FR" sz="2000" b="0" dirty="0">
                <a:solidFill>
                  <a:schemeClr val="tx1"/>
                </a:solidFill>
                <a:latin typeface="Trebuchet MS" panose="020B0603020202020204" pitchFamily="34" charset="0"/>
              </a:rPr>
              <a:t>Si l’AMC est </a:t>
            </a:r>
            <a:r>
              <a:rPr lang="fr-FR" sz="2000" dirty="0">
                <a:latin typeface="Trebuchet MS" panose="020B0603020202020204" pitchFamily="34" charset="0"/>
                <a:ea typeface="+mj-ea"/>
              </a:rPr>
              <a:t>abandonnée en fin de première</a:t>
            </a:r>
            <a:endParaRPr lang="fr-FR" sz="2000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fr-FR" sz="2000" b="0" dirty="0">
              <a:solidFill>
                <a:schemeClr val="tx1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r>
              <a:rPr lang="fr-FR" sz="2000" b="0" dirty="0">
                <a:solidFill>
                  <a:schemeClr val="tx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elle sera coefficientée 8 et comptera dans les 40% du contrôle continu, au même titre que les langues A et B du tronc commun, histoire-géographie, EPS, l’enseignement scientifique (coefficientés 6)</a:t>
            </a:r>
            <a:endParaRPr lang="fr-FR" sz="2000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8F772E-B736-4510-9844-C26D33CC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1601"/>
            <a:ext cx="28098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89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551F19-B484-4FE6-8CB2-4BBBC408E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202" y="209550"/>
            <a:ext cx="5650738" cy="615553"/>
          </a:xfrm>
        </p:spPr>
        <p:txBody>
          <a:bodyPr/>
          <a:lstStyle/>
          <a:p>
            <a:r>
              <a:rPr lang="fr-FR" dirty="0">
                <a:latin typeface="Trebuchet MS" panose="020B0603020202020204" pitchFamily="34" charset="0"/>
              </a:rPr>
              <a:t>Examen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D3CE9B-74AC-46B2-9A35-628C30B5B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352550"/>
            <a:ext cx="8159700" cy="3231654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2000" b="0" dirty="0">
                <a:latin typeface="Trebuchet MS" panose="020B0603020202020204" pitchFamily="34" charset="0"/>
                <a:ea typeface="+mj-ea"/>
              </a:rPr>
              <a:t>En Terminale</a:t>
            </a:r>
            <a:endParaRPr lang="fr-FR" sz="2000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fr-FR" sz="2800" dirty="0">
                <a:latin typeface="Trebuchet MS" panose="020B0603020202020204" pitchFamily="34" charset="0"/>
                <a:ea typeface="+mj-ea"/>
              </a:rPr>
              <a:t>1. Épreuve écrite (/20)</a:t>
            </a:r>
          </a:p>
          <a:p>
            <a:pPr marL="285750" indent="-285750">
              <a:buFontTx/>
              <a:buChar char="-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Synthèse en anglais d’environ 500 mots d’un dossier constitué de 3 ou 4 documents (et éventuellement écrit argumentatif) 		 /16</a:t>
            </a:r>
          </a:p>
          <a:p>
            <a:pPr marL="285750" indent="-285750">
              <a:buFontTx/>
              <a:buChar char="-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Traduction en français d'un passage d'un des textes du dossier d'environ 500 signes, blancs et espaces compris ; ou transposition en français, rendant compte des idées principales d'un des textes présents dans le dossier (avec dictionnaire unilingue)    		           			 /4</a:t>
            </a:r>
          </a:p>
          <a:p>
            <a:endParaRPr lang="fr-FR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-   Durée 3H30</a:t>
            </a:r>
          </a:p>
          <a:p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8F772E-B736-4510-9844-C26D33CC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1601"/>
            <a:ext cx="28098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696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551F19-B484-4FE6-8CB2-4BBBC408E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202" y="209550"/>
            <a:ext cx="5650738" cy="615553"/>
          </a:xfrm>
        </p:spPr>
        <p:txBody>
          <a:bodyPr/>
          <a:lstStyle/>
          <a:p>
            <a:r>
              <a:rPr lang="fr-FR" dirty="0">
                <a:latin typeface="Trebuchet MS" panose="020B0603020202020204" pitchFamily="34" charset="0"/>
              </a:rPr>
              <a:t>Examen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D3CE9B-74AC-46B2-9A35-628C30B5B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200150"/>
            <a:ext cx="8153400" cy="2954655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2000" b="0" dirty="0">
                <a:latin typeface="Trebuchet MS" panose="020B0603020202020204" pitchFamily="34" charset="0"/>
                <a:ea typeface="+mj-ea"/>
              </a:rPr>
              <a:t>En Terminale: </a:t>
            </a:r>
          </a:p>
          <a:p>
            <a:r>
              <a:rPr lang="fr-FR" sz="2800" dirty="0">
                <a:latin typeface="Trebuchet MS" panose="020B0603020202020204" pitchFamily="34" charset="0"/>
                <a:ea typeface="+mj-ea"/>
              </a:rPr>
              <a:t>2. Épreuve orale (/20)</a:t>
            </a:r>
          </a:p>
          <a:p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- Présentation d’un dossier personnel en lien avec 1 ou plusieurs thématiques de 1ère ou de Terminale</a:t>
            </a:r>
          </a:p>
          <a:p>
            <a:pPr marL="742950" lvl="1" indent="-285750">
              <a:buFontTx/>
              <a:buChar char="-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au moins un article de presse,</a:t>
            </a:r>
          </a:p>
          <a:p>
            <a:pPr marL="742950" lvl="1" indent="-285750">
              <a:buFontTx/>
              <a:buChar char="-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au plus deux textes d'une autre nature,</a:t>
            </a:r>
          </a:p>
          <a:p>
            <a:pPr marL="742950" lvl="1" indent="-285750">
              <a:buFontTx/>
              <a:buChar char="-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au plus deux documents iconographiques</a:t>
            </a:r>
          </a:p>
          <a:p>
            <a:pPr marL="285750" indent="-285750">
              <a:buClrTx/>
              <a:buFontTx/>
              <a:buChar char="-"/>
            </a:pPr>
            <a:endParaRPr lang="fr-FR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- Durée: 10mn de présentation et 10 mn d’entretien avec le jury</a:t>
            </a:r>
          </a:p>
          <a:p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8F772E-B736-4510-9844-C26D33CC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1601"/>
            <a:ext cx="28098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76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551F19-B484-4FE6-8CB2-4BBBC408E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202" y="209550"/>
            <a:ext cx="5650738" cy="615553"/>
          </a:xfrm>
        </p:spPr>
        <p:txBody>
          <a:bodyPr/>
          <a:lstStyle/>
          <a:p>
            <a:r>
              <a:rPr lang="fr-FR" dirty="0">
                <a:latin typeface="Trebuchet MS" panose="020B0603020202020204" pitchFamily="34" charset="0"/>
              </a:rPr>
              <a:t>Examen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D3CE9B-74AC-46B2-9A35-628C30B5B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200150"/>
            <a:ext cx="8153400" cy="2739211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2000" b="0" dirty="0">
                <a:latin typeface="Trebuchet MS" panose="020B0603020202020204" pitchFamily="34" charset="0"/>
                <a:ea typeface="+mj-ea"/>
              </a:rPr>
              <a:t>En Terminale: </a:t>
            </a:r>
          </a:p>
          <a:p>
            <a:pPr algn="ctr"/>
            <a:r>
              <a:rPr lang="fr-FR" sz="3200" dirty="0">
                <a:latin typeface="Trebuchet MS" panose="020B0603020202020204" pitchFamily="34" charset="0"/>
                <a:ea typeface="+mj-ea"/>
              </a:rPr>
              <a:t>Grand Oral 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Fin juin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Préparation: 20 minutes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Passage: 20 minutes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Coefficient du Grand Oral: 10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Objectifs: convaincre, argumenter, présenter son projet</a:t>
            </a:r>
          </a:p>
          <a:p>
            <a:pPr marL="342900" indent="-342900">
              <a:buClrTx/>
              <a:buFont typeface="Wingdings" panose="05000000000000000000" pitchFamily="2" charset="2"/>
              <a:buChar char="§"/>
            </a:pPr>
            <a:r>
              <a:rPr lang="fr-FR" b="0" dirty="0">
                <a:solidFill>
                  <a:schemeClr val="tx1"/>
                </a:solidFill>
                <a:latin typeface="Trebuchet MS" panose="020B0603020202020204" pitchFamily="34" charset="0"/>
              </a:rPr>
              <a:t>5 critères d’évaluation avec 4 niveaux (TS, S, Insuffisant, TI) </a:t>
            </a:r>
          </a:p>
          <a:p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8F772E-B736-4510-9844-C26D33CC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1601"/>
            <a:ext cx="28098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72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4958" y="0"/>
            <a:ext cx="5457825" cy="4848860"/>
          </a:xfrm>
          <a:prstGeom prst="rect">
            <a:avLst/>
          </a:prstGeom>
        </p:spPr>
        <p:txBody>
          <a:bodyPr vert="horz" wrap="square" lIns="0" tIns="2292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5"/>
              </a:spcBef>
            </a:pPr>
            <a:r>
              <a:rPr sz="3600" spc="-5" dirty="0">
                <a:solidFill>
                  <a:srgbClr val="17AFE3"/>
                </a:solidFill>
                <a:latin typeface="Georgia"/>
                <a:cs typeface="Georgia"/>
              </a:rPr>
              <a:t>Que</a:t>
            </a:r>
            <a:r>
              <a:rPr sz="3600" spc="-4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veut</a:t>
            </a:r>
            <a:r>
              <a:rPr sz="3600" spc="-2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spc="-5" dirty="0">
                <a:solidFill>
                  <a:srgbClr val="17AFE3"/>
                </a:solidFill>
                <a:latin typeface="Georgia"/>
                <a:cs typeface="Georgia"/>
              </a:rPr>
              <a:t>dire</a:t>
            </a:r>
            <a:r>
              <a:rPr sz="3600" spc="-3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LLCE</a:t>
            </a:r>
            <a:r>
              <a:rPr sz="3600" spc="-1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AMC</a:t>
            </a:r>
            <a:r>
              <a:rPr sz="3600" spc="-2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?</a:t>
            </a:r>
            <a:endParaRPr sz="3600">
              <a:latin typeface="Georgia"/>
              <a:cs typeface="Georgia"/>
            </a:endParaRPr>
          </a:p>
          <a:p>
            <a:pPr marL="1035050" marR="1460500" indent="-31750" algn="ctr">
              <a:lnSpc>
                <a:spcPct val="100000"/>
              </a:lnSpc>
              <a:spcBef>
                <a:spcPts val="1705"/>
              </a:spcBef>
            </a:pPr>
            <a:r>
              <a:rPr sz="3600" spc="-5" dirty="0">
                <a:solidFill>
                  <a:srgbClr val="17AFE3"/>
                </a:solidFill>
                <a:latin typeface="Georgia"/>
                <a:cs typeface="Georgia"/>
              </a:rPr>
              <a:t>Langues,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 Littératures et </a:t>
            </a:r>
            <a:r>
              <a:rPr sz="3600" spc="-85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Cultures </a:t>
            </a:r>
            <a:r>
              <a:rPr sz="3600" spc="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Étrangères </a:t>
            </a:r>
            <a:r>
              <a:rPr sz="3600" spc="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Anglais </a:t>
            </a:r>
            <a:r>
              <a:rPr sz="3600" spc="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3600" spc="-5" dirty="0">
                <a:solidFill>
                  <a:srgbClr val="17AFE3"/>
                </a:solidFill>
                <a:latin typeface="Georgia"/>
                <a:cs typeface="Georgia"/>
              </a:rPr>
              <a:t>Monde </a:t>
            </a:r>
            <a:r>
              <a:rPr sz="3600" dirty="0">
                <a:solidFill>
                  <a:srgbClr val="17AFE3"/>
                </a:solidFill>
                <a:latin typeface="Georgia"/>
                <a:cs typeface="Georgia"/>
              </a:rPr>
              <a:t> Contemporain</a:t>
            </a:r>
            <a:endParaRPr sz="3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52976" y="163576"/>
            <a:ext cx="2738755" cy="4113529"/>
            <a:chOff x="4252976" y="163576"/>
            <a:chExt cx="2738755" cy="411352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52976" y="163576"/>
              <a:ext cx="2738374" cy="191287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78401" y="1989201"/>
              <a:ext cx="2287524" cy="22875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9565" marR="5080" indent="-317500" algn="just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83333"/>
              <a:buFont typeface="MS Gothic"/>
              <a:buChar char="➔"/>
              <a:tabLst>
                <a:tab pos="330200" algn="l"/>
              </a:tabLst>
            </a:pPr>
            <a:r>
              <a:rPr spc="-5" dirty="0"/>
              <a:t>Une</a:t>
            </a:r>
            <a:r>
              <a:rPr dirty="0"/>
              <a:t> </a:t>
            </a:r>
            <a:r>
              <a:rPr spc="-5" dirty="0"/>
              <a:t>ambition</a:t>
            </a:r>
            <a:r>
              <a:rPr dirty="0"/>
              <a:t> </a:t>
            </a:r>
            <a:r>
              <a:rPr spc="-5" dirty="0"/>
              <a:t>culturelle </a:t>
            </a:r>
            <a:r>
              <a:rPr spc="-445" dirty="0"/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étroitement</a:t>
            </a:r>
            <a:r>
              <a:rPr b="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associée</a:t>
            </a:r>
            <a:r>
              <a:rPr b="0" dirty="0">
                <a:solidFill>
                  <a:srgbClr val="000000"/>
                </a:solidFill>
                <a:latin typeface="Georgia"/>
                <a:cs typeface="Georgia"/>
              </a:rPr>
              <a:t> à</a:t>
            </a:r>
            <a:r>
              <a:rPr b="0" spc="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un </a:t>
            </a:r>
            <a:r>
              <a:rPr b="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pc="-5" dirty="0"/>
              <a:t>renforcement</a:t>
            </a:r>
            <a:r>
              <a:rPr dirty="0"/>
              <a:t> </a:t>
            </a:r>
            <a:r>
              <a:rPr spc="-5" dirty="0"/>
              <a:t>linguistique </a:t>
            </a:r>
            <a:r>
              <a:rPr spc="-445" dirty="0"/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dans</a:t>
            </a:r>
            <a:r>
              <a:rPr b="0" spc="26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b="0" dirty="0">
                <a:solidFill>
                  <a:srgbClr val="000000"/>
                </a:solidFill>
                <a:latin typeface="Georgia"/>
                <a:cs typeface="Georgia"/>
              </a:rPr>
              <a:t>le</a:t>
            </a:r>
            <a:r>
              <a:rPr b="0" spc="26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cadre</a:t>
            </a:r>
            <a:r>
              <a:rPr b="0" spc="28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b="0" spc="-5" dirty="0">
                <a:solidFill>
                  <a:srgbClr val="000000"/>
                </a:solidFill>
                <a:latin typeface="Georgia"/>
                <a:cs typeface="Georgia"/>
              </a:rPr>
              <a:t>d’</a:t>
            </a:r>
            <a:r>
              <a:rPr spc="-5" dirty="0"/>
              <a:t>une</a:t>
            </a:r>
            <a:r>
              <a:rPr spc="220" dirty="0"/>
              <a:t> </a:t>
            </a:r>
            <a:r>
              <a:rPr dirty="0"/>
              <a:t>approche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15492" y="2259583"/>
            <a:ext cx="3556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98930" algn="l"/>
                <a:tab pos="2912745" algn="l"/>
              </a:tabLst>
            </a:pP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actionnelle	</a:t>
            </a:r>
            <a:r>
              <a:rPr sz="1800" dirty="0">
                <a:latin typeface="Georgia"/>
                <a:cs typeface="Georgia"/>
              </a:rPr>
              <a:t>engageant	</a:t>
            </a:r>
            <a:r>
              <a:rPr sz="1800" spc="-5" dirty="0">
                <a:latin typeface="Georgia"/>
                <a:cs typeface="Georgia"/>
              </a:rPr>
              <a:t>l’élève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8500" y="2405727"/>
            <a:ext cx="3876040" cy="1104900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329565">
              <a:lnSpc>
                <a:spcPct val="100000"/>
              </a:lnSpc>
              <a:spcBef>
                <a:spcPts val="1110"/>
              </a:spcBef>
            </a:pPr>
            <a:r>
              <a:rPr sz="1800" spc="-5" dirty="0">
                <a:latin typeface="Georgia"/>
                <a:cs typeface="Georgia"/>
              </a:rPr>
              <a:t>dans</a:t>
            </a:r>
            <a:r>
              <a:rPr sz="1800" spc="-15" dirty="0"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17AFE3"/>
                </a:solidFill>
                <a:latin typeface="Georgia"/>
                <a:cs typeface="Georgia"/>
              </a:rPr>
              <a:t>une</a:t>
            </a:r>
            <a:r>
              <a:rPr sz="1800" b="1" spc="-5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démarche</a:t>
            </a:r>
            <a:r>
              <a:rPr sz="1800" b="1" spc="1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de</a:t>
            </a:r>
            <a:r>
              <a:rPr sz="1800" b="1" spc="-2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projet</a:t>
            </a:r>
            <a:r>
              <a:rPr sz="1800" spc="-5" dirty="0">
                <a:latin typeface="Georgia"/>
                <a:cs typeface="Georgia"/>
              </a:rPr>
              <a:t>.</a:t>
            </a:r>
            <a:endParaRPr sz="1800">
              <a:latin typeface="Georgia"/>
              <a:cs typeface="Georgia"/>
            </a:endParaRPr>
          </a:p>
          <a:p>
            <a:pPr marL="317500" marR="5080" indent="-317500" algn="r">
              <a:lnSpc>
                <a:spcPct val="100000"/>
              </a:lnSpc>
              <a:spcBef>
                <a:spcPts val="1010"/>
              </a:spcBef>
              <a:buClr>
                <a:srgbClr val="000000"/>
              </a:buClr>
              <a:buSzPct val="83333"/>
              <a:buFont typeface="MS Gothic"/>
              <a:buChar char="➔"/>
              <a:tabLst>
                <a:tab pos="317500" algn="l"/>
              </a:tabLst>
            </a:pP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Une</a:t>
            </a:r>
            <a:r>
              <a:rPr sz="1800" b="1" spc="39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17AFE3"/>
                </a:solidFill>
                <a:latin typeface="Georgia"/>
                <a:cs typeface="Georgia"/>
              </a:rPr>
              <a:t>exploration</a:t>
            </a:r>
            <a:r>
              <a:rPr sz="1800" b="1" spc="40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approfondie</a:t>
            </a:r>
            <a:endParaRPr sz="1800">
              <a:latin typeface="Georgia"/>
              <a:cs typeface="Georgia"/>
            </a:endParaRPr>
          </a:p>
          <a:p>
            <a:pPr marR="6350" algn="r">
              <a:lnSpc>
                <a:spcPct val="100000"/>
              </a:lnSpc>
            </a:pPr>
            <a:r>
              <a:rPr sz="1800" dirty="0">
                <a:latin typeface="Georgia"/>
                <a:cs typeface="Georgia"/>
              </a:rPr>
              <a:t>et</a:t>
            </a:r>
            <a:r>
              <a:rPr sz="1800" spc="240" dirty="0"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une</a:t>
            </a:r>
            <a:r>
              <a:rPr sz="1800" b="1" spc="22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mise</a:t>
            </a:r>
            <a:r>
              <a:rPr sz="1800" b="1" spc="21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17AFE3"/>
                </a:solidFill>
                <a:latin typeface="Georgia"/>
                <a:cs typeface="Georgia"/>
              </a:rPr>
              <a:t>en</a:t>
            </a:r>
            <a:r>
              <a:rPr sz="1800" b="1" spc="210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perspective</a:t>
            </a:r>
            <a:r>
              <a:rPr sz="1800" b="1" spc="23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du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5492" y="3485210"/>
            <a:ext cx="355917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Georgia"/>
                <a:cs typeface="Georgia"/>
              </a:rPr>
              <a:t>patrimoine</a:t>
            </a:r>
            <a:r>
              <a:rPr sz="1800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linguistique,</a:t>
            </a:r>
            <a:r>
              <a:rPr sz="1800" spc="425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culturel </a:t>
            </a:r>
            <a:r>
              <a:rPr sz="1800" spc="-420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du </a:t>
            </a:r>
            <a:r>
              <a:rPr sz="1800" b="1" spc="-5" dirty="0">
                <a:solidFill>
                  <a:srgbClr val="17AFE3"/>
                </a:solidFill>
                <a:latin typeface="Georgia"/>
                <a:cs typeface="Georgia"/>
              </a:rPr>
              <a:t>monde anglophone </a:t>
            </a:r>
            <a:r>
              <a:rPr sz="1800" spc="-5" dirty="0">
                <a:latin typeface="Georgia"/>
                <a:cs typeface="Georgia"/>
              </a:rPr>
              <a:t>passé </a:t>
            </a:r>
            <a:r>
              <a:rPr sz="1800" spc="5" dirty="0">
                <a:latin typeface="Georgia"/>
                <a:cs typeface="Georgia"/>
              </a:rPr>
              <a:t>et </a:t>
            </a:r>
            <a:r>
              <a:rPr sz="1800" spc="10" dirty="0">
                <a:latin typeface="Georgia"/>
                <a:cs typeface="Georgia"/>
              </a:rPr>
              <a:t> </a:t>
            </a:r>
            <a:r>
              <a:rPr sz="1800" dirty="0">
                <a:latin typeface="Georgia"/>
                <a:cs typeface="Georgia"/>
              </a:rPr>
              <a:t>contemporain.</a:t>
            </a:r>
            <a:endParaRPr sz="1800">
              <a:latin typeface="Georgia"/>
              <a:cs typeface="Georgia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7323" y="456695"/>
            <a:ext cx="2980944" cy="410534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57555" y="341757"/>
            <a:ext cx="301371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La</a:t>
            </a:r>
            <a:r>
              <a:rPr sz="3200" spc="-35" dirty="0"/>
              <a:t> </a:t>
            </a:r>
            <a:r>
              <a:rPr sz="3200" spc="-5" dirty="0"/>
              <a:t>LLCE,</a:t>
            </a:r>
            <a:r>
              <a:rPr sz="3200" spc="-10" dirty="0"/>
              <a:t> </a:t>
            </a:r>
            <a:r>
              <a:rPr sz="3200" spc="-5" dirty="0"/>
              <a:t>c’est</a:t>
            </a:r>
            <a:r>
              <a:rPr sz="3200" spc="-25" dirty="0"/>
              <a:t> </a:t>
            </a:r>
            <a:r>
              <a:rPr sz="3200" dirty="0"/>
              <a:t>…</a:t>
            </a:r>
            <a:endParaRPr sz="3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2852" y="1061415"/>
            <a:ext cx="4565015" cy="32335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5280" marR="5080" indent="-323215" algn="just">
              <a:lnSpc>
                <a:spcPct val="100000"/>
              </a:lnSpc>
              <a:spcBef>
                <a:spcPts val="95"/>
              </a:spcBef>
              <a:buClr>
                <a:srgbClr val="5FCAEE"/>
              </a:buClr>
              <a:buSzPct val="93750"/>
              <a:buFont typeface="MS Gothic"/>
              <a:buChar char="➔"/>
              <a:tabLst>
                <a:tab pos="335915" algn="l"/>
              </a:tabLst>
            </a:pPr>
            <a:r>
              <a:rPr sz="1600" b="1" spc="-5" dirty="0">
                <a:latin typeface="Georgia"/>
                <a:cs typeface="Georgia"/>
              </a:rPr>
              <a:t>Je </a:t>
            </a:r>
            <a:r>
              <a:rPr sz="1600" b="1" dirty="0">
                <a:latin typeface="Georgia"/>
                <a:cs typeface="Georgia"/>
              </a:rPr>
              <a:t>suis </a:t>
            </a:r>
            <a:r>
              <a:rPr sz="1600" b="1" spc="-5" dirty="0">
                <a:latin typeface="Georgia"/>
                <a:cs typeface="Georgia"/>
              </a:rPr>
              <a:t>initié-e à la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diversité </a:t>
            </a:r>
            <a:r>
              <a:rPr sz="1600" b="1" spc="-10" dirty="0">
                <a:latin typeface="Georgia"/>
                <a:cs typeface="Georgia"/>
              </a:rPr>
              <a:t>des </a:t>
            </a:r>
            <a:r>
              <a:rPr sz="1600" b="1" spc="-5" dirty="0">
                <a:latin typeface="Georgia"/>
                <a:cs typeface="Georgia"/>
              </a:rPr>
              <a:t>sociétés 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et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des</a:t>
            </a:r>
            <a:r>
              <a:rPr sz="1600" b="1" spc="-5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cultures</a:t>
            </a:r>
            <a:r>
              <a:rPr sz="1600" b="1" spc="5" dirty="0"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du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monde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anglophone</a:t>
            </a:r>
            <a:r>
              <a:rPr sz="1600" b="1" spc="-5" dirty="0">
                <a:latin typeface="Georgia"/>
                <a:cs typeface="Georgia"/>
              </a:rPr>
              <a:t>, </a:t>
            </a:r>
            <a:r>
              <a:rPr sz="1600" b="1" spc="-400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un</a:t>
            </a:r>
            <a:r>
              <a:rPr sz="1600" b="1" spc="-5" dirty="0">
                <a:latin typeface="Georgia"/>
                <a:cs typeface="Georgia"/>
              </a:rPr>
              <a:t> ensemble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de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pays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avec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des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liens 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linguistiques, historiques, économiques 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et culturels.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5FCAEE"/>
              </a:buClr>
              <a:buFont typeface="MS Gothic"/>
              <a:buChar char="➔"/>
            </a:pPr>
            <a:endParaRPr sz="1650" dirty="0">
              <a:latin typeface="Georgia"/>
              <a:cs typeface="Georgia"/>
            </a:endParaRPr>
          </a:p>
          <a:p>
            <a:pPr marL="335280" marR="5080" indent="-323215" algn="just">
              <a:lnSpc>
                <a:spcPct val="100000"/>
              </a:lnSpc>
              <a:buClr>
                <a:srgbClr val="5FCAEE"/>
              </a:buClr>
              <a:buSzPct val="93750"/>
              <a:buFont typeface="MS Gothic"/>
              <a:buChar char="➔"/>
              <a:tabLst>
                <a:tab pos="335915" algn="l"/>
              </a:tabLst>
            </a:pPr>
            <a:r>
              <a:rPr sz="1600" b="1" spc="-10" dirty="0">
                <a:latin typeface="Georgia"/>
                <a:cs typeface="Georgia"/>
              </a:rPr>
              <a:t>J’étudie</a:t>
            </a:r>
            <a:r>
              <a:rPr sz="1600" b="1" spc="-5" dirty="0">
                <a:latin typeface="Georgia"/>
                <a:cs typeface="Georgia"/>
              </a:rPr>
              <a:t> de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grands</a:t>
            </a:r>
            <a:r>
              <a:rPr sz="1600" b="1" spc="5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enjeux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sociétaux, 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économiques, </a:t>
            </a:r>
            <a:r>
              <a:rPr sz="1600" b="1" spc="-10" dirty="0">
                <a:solidFill>
                  <a:srgbClr val="17AFE3"/>
                </a:solidFill>
                <a:latin typeface="Georgia"/>
                <a:cs typeface="Georgia"/>
              </a:rPr>
              <a:t>politiques, géopolitiques,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 culturels, scientifiques et techniques </a:t>
            </a:r>
            <a:r>
              <a:rPr sz="1600" b="1" spc="15" dirty="0">
                <a:latin typeface="Georgia"/>
                <a:cs typeface="Georgia"/>
              </a:rPr>
              <a:t>du </a:t>
            </a:r>
            <a:r>
              <a:rPr sz="1600" b="1" spc="20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monde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anglophone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contemporain,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en </a:t>
            </a:r>
            <a:r>
              <a:rPr sz="1600" b="1" spc="-5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partant </a:t>
            </a:r>
            <a:r>
              <a:rPr sz="1600" b="1" spc="-5" dirty="0">
                <a:latin typeface="Georgia"/>
                <a:cs typeface="Georgia"/>
              </a:rPr>
              <a:t>de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questions actuelles </a:t>
            </a:r>
            <a:r>
              <a:rPr sz="1600" b="1" spc="-5" dirty="0">
                <a:latin typeface="Georgia"/>
                <a:cs typeface="Georgia"/>
              </a:rPr>
              <a:t>et en </a:t>
            </a:r>
            <a:r>
              <a:rPr sz="1600" b="1" spc="-10" dirty="0">
                <a:latin typeface="Georgia"/>
                <a:cs typeface="Georgia"/>
              </a:rPr>
              <a:t>les </a:t>
            </a:r>
            <a:r>
              <a:rPr sz="1600" b="1" spc="-5" dirty="0">
                <a:latin typeface="Georgia"/>
                <a:cs typeface="Georgia"/>
              </a:rPr>
              <a:t> res</a:t>
            </a:r>
            <a:r>
              <a:rPr lang="fr-FR" sz="1600" b="1" spc="-5" dirty="0">
                <a:latin typeface="Georgia"/>
                <a:cs typeface="Georgia"/>
              </a:rPr>
              <a:t>t</a:t>
            </a:r>
            <a:r>
              <a:rPr sz="1600" b="1" spc="-5" dirty="0" err="1">
                <a:latin typeface="Georgia"/>
                <a:cs typeface="Georgia"/>
              </a:rPr>
              <a:t>ituant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5" dirty="0">
                <a:latin typeface="Georgia"/>
                <a:cs typeface="Georgia"/>
              </a:rPr>
              <a:t>dans</a:t>
            </a:r>
            <a:r>
              <a:rPr sz="1600" b="1" spc="400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leur</a:t>
            </a:r>
            <a:r>
              <a:rPr sz="1600" b="1" spc="409" dirty="0"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contexte </a:t>
            </a:r>
            <a:r>
              <a:rPr sz="1600" b="1" dirty="0">
                <a:solidFill>
                  <a:srgbClr val="17AFE3"/>
                </a:solidFill>
                <a:latin typeface="Georgia"/>
                <a:cs typeface="Georgia"/>
              </a:rPr>
              <a:t> </a:t>
            </a:r>
            <a:r>
              <a:rPr sz="1600" b="1" spc="-5" dirty="0">
                <a:solidFill>
                  <a:srgbClr val="17AFE3"/>
                </a:solidFill>
                <a:latin typeface="Georgia"/>
                <a:cs typeface="Georgia"/>
              </a:rPr>
              <a:t>historique</a:t>
            </a:r>
            <a:r>
              <a:rPr sz="1600" b="1" spc="-5" dirty="0">
                <a:solidFill>
                  <a:srgbClr val="2C3B43"/>
                </a:solidFill>
                <a:latin typeface="Georgia"/>
                <a:cs typeface="Georgia"/>
              </a:rPr>
              <a:t>.</a:t>
            </a:r>
            <a:endParaRPr sz="1600" dirty="0">
              <a:latin typeface="Georgia"/>
              <a:cs typeface="Georg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1725" y="1276350"/>
            <a:ext cx="4232274" cy="25908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3764" y="414002"/>
            <a:ext cx="1723643" cy="34211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44901" y="292353"/>
            <a:ext cx="1758314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rebuchet MS"/>
                <a:cs typeface="Trebuchet MS"/>
              </a:rPr>
              <a:t>En</a:t>
            </a:r>
            <a:r>
              <a:rPr sz="3200" spc="-9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LLCE…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4662" y="1144905"/>
            <a:ext cx="3813810" cy="36849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presse</a:t>
            </a:r>
            <a:r>
              <a:rPr sz="2000" spc="-5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écrite</a:t>
            </a:r>
            <a:r>
              <a:rPr sz="2000" spc="-3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et</a:t>
            </a:r>
            <a:r>
              <a:rPr sz="2000" spc="-30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audiovisuelle.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dirty="0">
                <a:latin typeface="Trebuchet MS"/>
                <a:cs typeface="Trebuchet MS"/>
              </a:rPr>
              <a:t>sites</a:t>
            </a:r>
            <a:r>
              <a:rPr sz="2000" spc="-4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d’information</a:t>
            </a:r>
            <a:r>
              <a:rPr sz="2000" spc="-5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en</a:t>
            </a:r>
            <a:r>
              <a:rPr sz="2000" spc="-2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ligne.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extraits</a:t>
            </a:r>
            <a:r>
              <a:rPr sz="2000" spc="-6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de</a:t>
            </a:r>
            <a:r>
              <a:rPr sz="2000" spc="-3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publications</a:t>
            </a:r>
            <a:endParaRPr sz="20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2000" spc="-5" dirty="0">
                <a:latin typeface="Trebuchet MS"/>
                <a:cs typeface="Trebuchet MS"/>
              </a:rPr>
              <a:t>scientifiques.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discours.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documents</a:t>
            </a:r>
            <a:r>
              <a:rPr sz="2000" spc="-9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iconographiques,</a:t>
            </a:r>
            <a:endParaRPr sz="20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Trebuchet MS"/>
                <a:cs typeface="Trebuchet MS"/>
              </a:rPr>
              <a:t>cartographiques,</a:t>
            </a:r>
            <a:r>
              <a:rPr sz="2000" spc="-8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statistiques.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dirty="0">
                <a:latin typeface="Trebuchet MS"/>
                <a:cs typeface="Trebuchet MS"/>
              </a:rPr>
              <a:t>films,</a:t>
            </a:r>
            <a:r>
              <a:rPr sz="2000" spc="-4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séries</a:t>
            </a:r>
            <a:r>
              <a:rPr sz="2000" spc="-4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télévisées.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documentaires.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dirty="0">
                <a:latin typeface="Trebuchet MS"/>
                <a:cs typeface="Trebuchet MS"/>
              </a:rPr>
              <a:t>œuvres</a:t>
            </a:r>
            <a:r>
              <a:rPr sz="2000" spc="-7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d’art</a:t>
            </a:r>
            <a:r>
              <a:rPr sz="2000" spc="-6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et</a:t>
            </a:r>
            <a:endParaRPr sz="20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2000" spc="-5" dirty="0">
                <a:latin typeface="Trebuchet MS"/>
                <a:cs typeface="Trebuchet MS"/>
              </a:rPr>
              <a:t>représentations</a:t>
            </a:r>
            <a:r>
              <a:rPr sz="2000" spc="-5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artistiques.</a:t>
            </a:r>
            <a:endParaRPr sz="20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buClr>
                <a:srgbClr val="17AFE3"/>
              </a:buClr>
              <a:buSzPct val="75000"/>
              <a:buFont typeface="Wingdings"/>
              <a:buChar char=""/>
              <a:tabLst>
                <a:tab pos="354965" algn="l"/>
                <a:tab pos="355600" algn="l"/>
              </a:tabLst>
            </a:pPr>
            <a:r>
              <a:rPr sz="2000" spc="-5" dirty="0">
                <a:latin typeface="Trebuchet MS"/>
                <a:cs typeface="Trebuchet MS"/>
              </a:rPr>
              <a:t>extraits</a:t>
            </a:r>
            <a:r>
              <a:rPr sz="2000" spc="-5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d’œuvres</a:t>
            </a:r>
            <a:r>
              <a:rPr sz="2000" spc="-30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littéraires.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5487" y="369269"/>
            <a:ext cx="6126480" cy="33936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5777" y="295402"/>
            <a:ext cx="61360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rebuchet MS"/>
                <a:cs typeface="Trebuchet MS"/>
              </a:rPr>
              <a:t>J’étudie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des</a:t>
            </a:r>
            <a:r>
              <a:rPr sz="2400" spc="1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sources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10" dirty="0">
                <a:latin typeface="Trebuchet MS"/>
                <a:cs typeface="Trebuchet MS"/>
              </a:rPr>
              <a:t>authentiques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et</a:t>
            </a:r>
            <a:r>
              <a:rPr sz="2400" dirty="0">
                <a:latin typeface="Trebuchet MS"/>
                <a:cs typeface="Trebuchet MS"/>
              </a:rPr>
              <a:t> variées</a:t>
            </a:r>
            <a:endParaRPr sz="24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67225" y="1222374"/>
            <a:ext cx="4676774" cy="39211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7859" y="803651"/>
            <a:ext cx="3781425" cy="758825"/>
            <a:chOff x="557859" y="803651"/>
            <a:chExt cx="3781425" cy="7588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7859" y="803651"/>
              <a:ext cx="3768656" cy="34845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47" y="1021079"/>
              <a:ext cx="3764279" cy="54102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330" y="708406"/>
            <a:ext cx="3810635" cy="818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4475" marR="5080" indent="-23241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Trebuchet MS"/>
                <a:cs typeface="Trebuchet MS"/>
              </a:rPr>
              <a:t>2</a:t>
            </a:r>
            <a:r>
              <a:rPr sz="2600" spc="-2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x</a:t>
            </a:r>
            <a:r>
              <a:rPr sz="2600" spc="-5" dirty="0">
                <a:latin typeface="Trebuchet MS"/>
                <a:cs typeface="Trebuchet MS"/>
              </a:rPr>
              <a:t> 2h par</a:t>
            </a:r>
            <a:r>
              <a:rPr sz="2600" spc="-20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semaine</a:t>
            </a:r>
            <a:r>
              <a:rPr sz="2600" spc="-2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(=4h), </a:t>
            </a:r>
            <a:r>
              <a:rPr sz="2600" spc="-77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avec</a:t>
            </a:r>
            <a:r>
              <a:rPr sz="2600" spc="-4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deux enseignants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1282" y="1838071"/>
            <a:ext cx="4290060" cy="16395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-10" dirty="0">
                <a:solidFill>
                  <a:srgbClr val="3E3E3E"/>
                </a:solidFill>
                <a:latin typeface="Trebuchet MS"/>
                <a:cs typeface="Trebuchet MS"/>
              </a:rPr>
              <a:t>Deux</a:t>
            </a:r>
            <a:r>
              <a:rPr sz="2050" spc="-3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2050" spc="-10" dirty="0">
                <a:solidFill>
                  <a:srgbClr val="3E3E3E"/>
                </a:solidFill>
                <a:latin typeface="Trebuchet MS"/>
                <a:cs typeface="Trebuchet MS"/>
              </a:rPr>
              <a:t>thématiques en</a:t>
            </a:r>
            <a:r>
              <a:rPr sz="2050" spc="-20" dirty="0">
                <a:solidFill>
                  <a:srgbClr val="3E3E3E"/>
                </a:solidFill>
                <a:latin typeface="Trebuchet MS"/>
                <a:cs typeface="Trebuchet MS"/>
              </a:rPr>
              <a:t> Première</a:t>
            </a:r>
            <a:r>
              <a:rPr sz="2050" spc="-3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2050" spc="-5" dirty="0">
                <a:solidFill>
                  <a:srgbClr val="3E3E3E"/>
                </a:solidFill>
                <a:latin typeface="Trebuchet MS"/>
                <a:cs typeface="Trebuchet MS"/>
              </a:rPr>
              <a:t>:</a:t>
            </a:r>
            <a:endParaRPr sz="2050">
              <a:latin typeface="Trebuchet MS"/>
              <a:cs typeface="Trebuchet MS"/>
            </a:endParaRPr>
          </a:p>
          <a:p>
            <a:pPr marL="756285" indent="-311150">
              <a:lnSpc>
                <a:spcPct val="100000"/>
              </a:lnSpc>
              <a:spcBef>
                <a:spcPts val="2050"/>
              </a:spcBef>
              <a:buClr>
                <a:srgbClr val="434343"/>
              </a:buClr>
              <a:buSzPct val="105882"/>
              <a:buFont typeface="Cambria Math"/>
              <a:buChar char="◆"/>
              <a:tabLst>
                <a:tab pos="756920" algn="l"/>
              </a:tabLst>
            </a:pPr>
            <a:r>
              <a:rPr sz="1700" b="1" dirty="0">
                <a:latin typeface="Arial"/>
                <a:cs typeface="Arial"/>
              </a:rPr>
              <a:t>Thématique</a:t>
            </a:r>
            <a:r>
              <a:rPr sz="1700" b="1" spc="-4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1</a:t>
            </a:r>
            <a:r>
              <a:rPr sz="1700" b="1" spc="-1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:</a:t>
            </a:r>
            <a:r>
              <a:rPr sz="1700" b="1" spc="-15" dirty="0">
                <a:latin typeface="Arial"/>
                <a:cs typeface="Arial"/>
              </a:rPr>
              <a:t> </a:t>
            </a:r>
            <a:r>
              <a:rPr sz="1700" b="1" spc="-5" dirty="0">
                <a:latin typeface="Arial"/>
                <a:cs typeface="Arial"/>
              </a:rPr>
              <a:t>«Savoirs,</a:t>
            </a:r>
            <a:r>
              <a:rPr sz="1700" b="1" spc="2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création,</a:t>
            </a:r>
            <a:endParaRPr sz="17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025"/>
              </a:spcBef>
            </a:pPr>
            <a:r>
              <a:rPr sz="1700" b="1" spc="-5" dirty="0">
                <a:latin typeface="Arial"/>
                <a:cs typeface="Arial"/>
              </a:rPr>
              <a:t>innovation»</a:t>
            </a:r>
            <a:endParaRPr sz="1700">
              <a:latin typeface="Arial"/>
              <a:cs typeface="Arial"/>
            </a:endParaRPr>
          </a:p>
          <a:p>
            <a:pPr marL="756285" indent="-319405">
              <a:lnSpc>
                <a:spcPct val="100000"/>
              </a:lnSpc>
              <a:spcBef>
                <a:spcPts val="1019"/>
              </a:spcBef>
              <a:buClr>
                <a:srgbClr val="434343"/>
              </a:buClr>
              <a:buSzPct val="111764"/>
              <a:buFont typeface="Cambria Math"/>
              <a:buChar char="◆"/>
              <a:tabLst>
                <a:tab pos="756920" algn="l"/>
              </a:tabLst>
            </a:pPr>
            <a:r>
              <a:rPr sz="1700" b="1" dirty="0">
                <a:latin typeface="Arial"/>
                <a:cs typeface="Arial"/>
              </a:rPr>
              <a:t>Thématique</a:t>
            </a:r>
            <a:r>
              <a:rPr sz="1700" b="1" spc="-5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2</a:t>
            </a:r>
            <a:r>
              <a:rPr sz="1700" b="1" spc="-2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:</a:t>
            </a:r>
            <a:r>
              <a:rPr sz="1700" b="1" spc="-2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«Représentations»</a:t>
            </a:r>
            <a:endParaRPr sz="17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11776" y="639762"/>
            <a:ext cx="4332224" cy="38639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6712" y="205892"/>
            <a:ext cx="33337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05535" marR="5080" indent="-1093470">
              <a:lnSpc>
                <a:spcPct val="150100"/>
              </a:lnSpc>
              <a:spcBef>
                <a:spcPts val="100"/>
              </a:spcBef>
            </a:pP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Thématique</a:t>
            </a:r>
            <a:r>
              <a:rPr sz="1600" b="1" u="heavy" spc="1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1</a:t>
            </a:r>
            <a:r>
              <a:rPr sz="1600" b="1" u="heavy" spc="-10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:</a:t>
            </a:r>
            <a:r>
              <a:rPr sz="1600" b="1" u="heavy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«Savoirs,</a:t>
            </a:r>
            <a:r>
              <a:rPr sz="1600" b="1" u="heavy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création, </a:t>
            </a:r>
            <a:r>
              <a:rPr sz="1600" b="1" spc="-470" dirty="0">
                <a:latin typeface="Trebuchet MS"/>
                <a:cs typeface="Trebuchet MS"/>
              </a:rPr>
              <a:t> </a:t>
            </a:r>
            <a:r>
              <a:rPr sz="1600" b="1" u="heavy" spc="-5" dirty="0"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innovation»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140307"/>
            <a:ext cx="4004945" cy="2277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8100" indent="-342900">
              <a:lnSpc>
                <a:spcPct val="114999"/>
              </a:lnSpc>
              <a:spcBef>
                <a:spcPts val="100"/>
              </a:spcBef>
              <a:buSzPct val="114285"/>
              <a:buFont typeface="MS Gothic"/>
              <a:buChar char="➔"/>
              <a:tabLst>
                <a:tab pos="366395" algn="l"/>
              </a:tabLst>
            </a:pPr>
            <a:r>
              <a:rPr sz="1400" b="1" dirty="0">
                <a:latin typeface="Trebuchet MS"/>
                <a:cs typeface="Trebuchet MS"/>
              </a:rPr>
              <a:t>Axe d’étude 1</a:t>
            </a:r>
            <a:r>
              <a:rPr sz="1400" dirty="0">
                <a:latin typeface="Trebuchet MS"/>
                <a:cs typeface="Trebuchet MS"/>
              </a:rPr>
              <a:t>: </a:t>
            </a:r>
            <a:r>
              <a:rPr sz="1400" spc="-10" dirty="0">
                <a:latin typeface="Trebuchet MS"/>
                <a:cs typeface="Trebuchet MS"/>
              </a:rPr>
              <a:t>Production </a:t>
            </a:r>
            <a:r>
              <a:rPr sz="1400" spc="-5" dirty="0">
                <a:latin typeface="Trebuchet MS"/>
                <a:cs typeface="Trebuchet MS"/>
              </a:rPr>
              <a:t>et circulation des </a:t>
            </a:r>
            <a:r>
              <a:rPr sz="1400" spc="-409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savoirs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har char="➔"/>
            </a:pP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i="1" dirty="0">
                <a:latin typeface="Trebuchet MS"/>
                <a:cs typeface="Trebuchet MS"/>
              </a:rPr>
              <a:t>Ex:</a:t>
            </a:r>
            <a:r>
              <a:rPr sz="1400" i="1" spc="-2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savoirs,</a:t>
            </a:r>
            <a:r>
              <a:rPr sz="1400" i="1" spc="-20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éducation...</a:t>
            </a:r>
            <a:endParaRPr sz="1400">
              <a:latin typeface="Trebuchet MS"/>
              <a:cs typeface="Trebuchet MS"/>
            </a:endParaRPr>
          </a:p>
          <a:p>
            <a:pPr marL="355600" marR="467995" indent="-340360">
              <a:lnSpc>
                <a:spcPct val="114999"/>
              </a:lnSpc>
              <a:spcBef>
                <a:spcPts val="1395"/>
              </a:spcBef>
              <a:buFont typeface="MS Gothic"/>
              <a:buChar char="➔"/>
              <a:tabLst>
                <a:tab pos="354965" algn="l"/>
                <a:tab pos="355600" algn="l"/>
              </a:tabLst>
            </a:pPr>
            <a:r>
              <a:rPr sz="1400" b="1" dirty="0">
                <a:latin typeface="Trebuchet MS"/>
                <a:cs typeface="Trebuchet MS"/>
              </a:rPr>
              <a:t>Axe</a:t>
            </a:r>
            <a:r>
              <a:rPr sz="1400" b="1" spc="-25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d’étude</a:t>
            </a:r>
            <a:r>
              <a:rPr sz="1400" b="1" spc="-35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2</a:t>
            </a:r>
            <a:r>
              <a:rPr sz="1400" dirty="0">
                <a:latin typeface="Trebuchet MS"/>
                <a:cs typeface="Trebuchet MS"/>
              </a:rPr>
              <a:t>:</a:t>
            </a:r>
            <a:r>
              <a:rPr sz="1400" spc="-5" dirty="0">
                <a:latin typeface="Trebuchet MS"/>
                <a:cs typeface="Trebuchet MS"/>
              </a:rPr>
              <a:t> Sciences</a:t>
            </a:r>
            <a:r>
              <a:rPr sz="1400" spc="-3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et</a:t>
            </a:r>
            <a:r>
              <a:rPr sz="1400" spc="-1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techniques, </a:t>
            </a:r>
            <a:r>
              <a:rPr sz="1400" spc="-409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promesses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et défis</a:t>
            </a:r>
            <a:endParaRPr sz="1400">
              <a:latin typeface="Trebuchet MS"/>
              <a:cs typeface="Trebuchet MS"/>
            </a:endParaRPr>
          </a:p>
          <a:p>
            <a:pPr marL="12700" marR="5080">
              <a:lnSpc>
                <a:spcPct val="114999"/>
              </a:lnSpc>
              <a:spcBef>
                <a:spcPts val="1405"/>
              </a:spcBef>
            </a:pPr>
            <a:r>
              <a:rPr sz="1400" i="1" dirty="0">
                <a:latin typeface="Trebuchet MS"/>
                <a:cs typeface="Trebuchet MS"/>
              </a:rPr>
              <a:t>Ex: innovation, </a:t>
            </a:r>
            <a:r>
              <a:rPr sz="1400" i="1" spc="-5" dirty="0">
                <a:latin typeface="Trebuchet MS"/>
                <a:cs typeface="Trebuchet MS"/>
              </a:rPr>
              <a:t>éthique et génétique, transition </a:t>
            </a:r>
            <a:r>
              <a:rPr sz="1400" i="1" dirty="0">
                <a:latin typeface="Trebuchet MS"/>
                <a:cs typeface="Trebuchet MS"/>
              </a:rPr>
              <a:t> écologique,</a:t>
            </a:r>
            <a:r>
              <a:rPr sz="1400" i="1" spc="-2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expression</a:t>
            </a:r>
            <a:r>
              <a:rPr sz="1400" i="1" spc="-60" dirty="0">
                <a:latin typeface="Trebuchet MS"/>
                <a:cs typeface="Trebuchet MS"/>
              </a:rPr>
              <a:t> </a:t>
            </a:r>
            <a:r>
              <a:rPr sz="1400" i="1" dirty="0">
                <a:latin typeface="Trebuchet MS"/>
                <a:cs typeface="Trebuchet MS"/>
              </a:rPr>
              <a:t>artistique,</a:t>
            </a:r>
            <a:r>
              <a:rPr sz="1400" i="1" spc="-3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architecture...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2358" y="0"/>
            <a:ext cx="4502150" cy="5144135"/>
          </a:xfrm>
          <a:custGeom>
            <a:avLst/>
            <a:gdLst/>
            <a:ahLst/>
            <a:cxnLst/>
            <a:rect l="l" t="t" r="r" b="b"/>
            <a:pathLst>
              <a:path w="4502150" h="5144135">
                <a:moveTo>
                  <a:pt x="0" y="5143754"/>
                </a:moveTo>
                <a:lnTo>
                  <a:pt x="4501642" y="5143754"/>
                </a:lnTo>
                <a:lnTo>
                  <a:pt x="4501642" y="0"/>
                </a:lnTo>
                <a:lnTo>
                  <a:pt x="0" y="0"/>
                </a:lnTo>
                <a:lnTo>
                  <a:pt x="0" y="5143754"/>
                </a:lnTo>
                <a:close/>
              </a:path>
            </a:pathLst>
          </a:custGeom>
          <a:ln w="19050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232653" y="328675"/>
            <a:ext cx="3326129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u="heavy" spc="-5" dirty="0">
                <a:solidFill>
                  <a:srgbClr val="17AFE3"/>
                </a:solidFill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Thématique</a:t>
            </a:r>
            <a:r>
              <a:rPr sz="1600" b="1" u="heavy" spc="20" dirty="0">
                <a:solidFill>
                  <a:srgbClr val="17AFE3"/>
                </a:solidFill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solidFill>
                  <a:srgbClr val="17AFE3"/>
                </a:solidFill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2 :</a:t>
            </a:r>
            <a:r>
              <a:rPr sz="1600" b="1" u="heavy" spc="10" dirty="0">
                <a:solidFill>
                  <a:srgbClr val="17AFE3"/>
                </a:solidFill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 </a:t>
            </a:r>
            <a:r>
              <a:rPr sz="1600" b="1" u="heavy" spc="-5" dirty="0">
                <a:solidFill>
                  <a:srgbClr val="17AFE3"/>
                </a:solidFill>
                <a:uFill>
                  <a:solidFill>
                    <a:srgbClr val="17AFE3"/>
                  </a:solidFill>
                </a:uFill>
                <a:latin typeface="Trebuchet MS"/>
                <a:cs typeface="Trebuchet MS"/>
              </a:rPr>
              <a:t>«Représentations»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1733" y="795274"/>
            <a:ext cx="351917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SzPct val="121428"/>
              <a:buFont typeface="MS Gothic"/>
              <a:buChar char="➔"/>
              <a:tabLst>
                <a:tab pos="372745" algn="l"/>
              </a:tabLst>
            </a:pPr>
            <a:r>
              <a:rPr sz="1400" b="1" dirty="0">
                <a:latin typeface="Trebuchet MS"/>
                <a:cs typeface="Trebuchet MS"/>
              </a:rPr>
              <a:t>Axe d’étude 1</a:t>
            </a:r>
            <a:r>
              <a:rPr sz="1400" dirty="0">
                <a:latin typeface="Trebuchet MS"/>
                <a:cs typeface="Trebuchet MS"/>
              </a:rPr>
              <a:t>: </a:t>
            </a:r>
            <a:r>
              <a:rPr sz="1400" spc="-10" dirty="0">
                <a:latin typeface="Trebuchet MS"/>
                <a:cs typeface="Trebuchet MS"/>
              </a:rPr>
              <a:t>Faire </a:t>
            </a:r>
            <a:r>
              <a:rPr sz="1400" spc="-5" dirty="0">
                <a:latin typeface="Trebuchet MS"/>
                <a:cs typeface="Trebuchet MS"/>
              </a:rPr>
              <a:t>entendre sa voix: </a:t>
            </a:r>
            <a:r>
              <a:rPr sz="1400" spc="-409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représentation</a:t>
            </a:r>
            <a:r>
              <a:rPr sz="1400" spc="-3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et </a:t>
            </a:r>
            <a:r>
              <a:rPr sz="1400" spc="-10" dirty="0">
                <a:latin typeface="Trebuchet MS"/>
                <a:cs typeface="Trebuchet MS"/>
              </a:rPr>
              <a:t>participation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1733" y="1398777"/>
            <a:ext cx="4289425" cy="2445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rebuchet MS"/>
                <a:cs typeface="Trebuchet MS"/>
              </a:rPr>
              <a:t>Ex:</a:t>
            </a:r>
            <a:r>
              <a:rPr sz="1400" spc="-30" dirty="0">
                <a:latin typeface="Trebuchet MS"/>
                <a:cs typeface="Trebuchet MS"/>
              </a:rPr>
              <a:t> </a:t>
            </a:r>
            <a:r>
              <a:rPr sz="1400" i="1" spc="-25" dirty="0">
                <a:latin typeface="Trebuchet MS"/>
                <a:cs typeface="Trebuchet MS"/>
              </a:rPr>
              <a:t>pouvoir, </a:t>
            </a:r>
            <a:r>
              <a:rPr sz="1400" i="1" spc="-5" dirty="0">
                <a:latin typeface="Trebuchet MS"/>
                <a:cs typeface="Trebuchet MS"/>
              </a:rPr>
              <a:t>systèmes</a:t>
            </a:r>
            <a:r>
              <a:rPr sz="1400" i="1" spc="-3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politiques,</a:t>
            </a:r>
            <a:r>
              <a:rPr sz="1400" i="1" spc="-40" dirty="0">
                <a:latin typeface="Trebuchet MS"/>
                <a:cs typeface="Trebuchet MS"/>
              </a:rPr>
              <a:t> </a:t>
            </a:r>
            <a:r>
              <a:rPr sz="1400" i="1" dirty="0">
                <a:latin typeface="Trebuchet MS"/>
                <a:cs typeface="Trebuchet MS"/>
              </a:rPr>
              <a:t>démocratie...</a:t>
            </a:r>
            <a:endParaRPr sz="1400">
              <a:latin typeface="Trebuchet MS"/>
              <a:cs typeface="Trebuchet MS"/>
            </a:endParaRPr>
          </a:p>
          <a:p>
            <a:pPr marL="355600" indent="-340995">
              <a:lnSpc>
                <a:spcPct val="100000"/>
              </a:lnSpc>
              <a:spcBef>
                <a:spcPts val="1405"/>
              </a:spcBef>
              <a:buFont typeface="MS Gothic"/>
              <a:buChar char="➔"/>
              <a:tabLst>
                <a:tab pos="355600" algn="l"/>
                <a:tab pos="356235" algn="l"/>
              </a:tabLst>
            </a:pPr>
            <a:r>
              <a:rPr sz="1400" b="1" dirty="0">
                <a:latin typeface="Trebuchet MS"/>
                <a:cs typeface="Trebuchet MS"/>
              </a:rPr>
              <a:t>Axe</a:t>
            </a:r>
            <a:r>
              <a:rPr sz="1400" b="1" spc="-30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d’étude</a:t>
            </a:r>
            <a:r>
              <a:rPr sz="1400" b="1" spc="-40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2</a:t>
            </a:r>
            <a:r>
              <a:rPr sz="1400" dirty="0">
                <a:latin typeface="Trebuchet MS"/>
                <a:cs typeface="Trebuchet MS"/>
              </a:rPr>
              <a:t>:</a:t>
            </a:r>
            <a:r>
              <a:rPr sz="1400" spc="-1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Informer</a:t>
            </a:r>
            <a:r>
              <a:rPr sz="1400" spc="-15" dirty="0">
                <a:latin typeface="Trebuchet MS"/>
                <a:cs typeface="Trebuchet MS"/>
              </a:rPr>
              <a:t> </a:t>
            </a:r>
            <a:r>
              <a:rPr sz="1400" dirty="0">
                <a:latin typeface="Trebuchet MS"/>
                <a:cs typeface="Trebuchet MS"/>
              </a:rPr>
              <a:t>et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s’informer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5"/>
              </a:spcBef>
            </a:pPr>
            <a:r>
              <a:rPr sz="1400" dirty="0">
                <a:latin typeface="Trebuchet MS"/>
                <a:cs typeface="Trebuchet MS"/>
              </a:rPr>
              <a:t>Ex:</a:t>
            </a:r>
            <a:r>
              <a:rPr sz="1400" spc="-20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Médias,</a:t>
            </a:r>
            <a:r>
              <a:rPr sz="1400" i="1" spc="-20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pouvoir politique,</a:t>
            </a:r>
            <a:r>
              <a:rPr sz="1400" i="1" spc="-3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Liberté de</a:t>
            </a:r>
            <a:r>
              <a:rPr sz="1400" i="1" spc="-10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la</a:t>
            </a:r>
            <a:r>
              <a:rPr sz="1400" i="1" spc="5" dirty="0">
                <a:latin typeface="Trebuchet MS"/>
                <a:cs typeface="Trebuchet MS"/>
              </a:rPr>
              <a:t> </a:t>
            </a:r>
            <a:r>
              <a:rPr sz="1400" i="1" spc="-5" dirty="0">
                <a:latin typeface="Trebuchet MS"/>
                <a:cs typeface="Trebuchet MS"/>
              </a:rPr>
              <a:t>presse….</a:t>
            </a:r>
            <a:endParaRPr sz="1400">
              <a:latin typeface="Trebuchet MS"/>
              <a:cs typeface="Trebuchet MS"/>
            </a:endParaRPr>
          </a:p>
          <a:p>
            <a:pPr marL="355600" marR="437515" indent="-340360">
              <a:lnSpc>
                <a:spcPct val="100000"/>
              </a:lnSpc>
              <a:spcBef>
                <a:spcPts val="1395"/>
              </a:spcBef>
              <a:buFont typeface="MS Gothic"/>
              <a:buChar char="➔"/>
              <a:tabLst>
                <a:tab pos="355600" algn="l"/>
                <a:tab pos="356235" algn="l"/>
              </a:tabLst>
            </a:pPr>
            <a:r>
              <a:rPr sz="1400" b="1" dirty="0">
                <a:latin typeface="Trebuchet MS"/>
                <a:cs typeface="Trebuchet MS"/>
              </a:rPr>
              <a:t>Axe</a:t>
            </a:r>
            <a:r>
              <a:rPr sz="1400" b="1" spc="-25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d’étude</a:t>
            </a:r>
            <a:r>
              <a:rPr sz="1400" b="1" spc="-35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Trebuchet MS"/>
                <a:cs typeface="Trebuchet MS"/>
              </a:rPr>
              <a:t>3:</a:t>
            </a:r>
            <a:r>
              <a:rPr sz="1400" b="1" spc="-10" dirty="0">
                <a:latin typeface="Trebuchet MS"/>
                <a:cs typeface="Trebuchet MS"/>
              </a:rPr>
              <a:t> </a:t>
            </a:r>
            <a:r>
              <a:rPr sz="1400" spc="-10" dirty="0">
                <a:latin typeface="Trebuchet MS"/>
                <a:cs typeface="Trebuchet MS"/>
              </a:rPr>
              <a:t>Représenter</a:t>
            </a:r>
            <a:r>
              <a:rPr sz="1400" spc="-20" dirty="0">
                <a:latin typeface="Trebuchet MS"/>
                <a:cs typeface="Trebuchet MS"/>
              </a:rPr>
              <a:t> </a:t>
            </a:r>
            <a:r>
              <a:rPr sz="1400" dirty="0">
                <a:latin typeface="Trebuchet MS"/>
                <a:cs typeface="Trebuchet MS"/>
              </a:rPr>
              <a:t>le</a:t>
            </a:r>
            <a:r>
              <a:rPr sz="1400" spc="-2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monde</a:t>
            </a:r>
            <a:r>
              <a:rPr sz="1400" spc="-20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et se </a:t>
            </a:r>
            <a:r>
              <a:rPr sz="1400" spc="-409" dirty="0">
                <a:latin typeface="Trebuchet MS"/>
                <a:cs typeface="Trebuchet MS"/>
              </a:rPr>
              <a:t> </a:t>
            </a:r>
            <a:r>
              <a:rPr sz="1400" spc="-5" dirty="0">
                <a:latin typeface="Trebuchet MS"/>
                <a:cs typeface="Trebuchet MS"/>
              </a:rPr>
              <a:t>représenter</a:t>
            </a:r>
            <a:endParaRPr sz="1400">
              <a:latin typeface="Trebuchet MS"/>
              <a:cs typeface="Trebuchet MS"/>
            </a:endParaRPr>
          </a:p>
          <a:p>
            <a:pPr marL="12700" marR="221615">
              <a:lnSpc>
                <a:spcPct val="100000"/>
              </a:lnSpc>
              <a:spcBef>
                <a:spcPts val="1400"/>
              </a:spcBef>
            </a:pPr>
            <a:r>
              <a:rPr sz="1400" i="1" dirty="0">
                <a:latin typeface="Trebuchet MS"/>
                <a:cs typeface="Trebuchet MS"/>
              </a:rPr>
              <a:t>Ex: </a:t>
            </a:r>
            <a:r>
              <a:rPr sz="1400" i="1" spc="-15" dirty="0">
                <a:latin typeface="Trebuchet MS"/>
                <a:cs typeface="Trebuchet MS"/>
              </a:rPr>
              <a:t>Traditions </a:t>
            </a:r>
            <a:r>
              <a:rPr sz="1400" i="1" spc="-5" dirty="0">
                <a:latin typeface="Trebuchet MS"/>
                <a:cs typeface="Trebuchet MS"/>
              </a:rPr>
              <a:t>et mutations entre passé et présent </a:t>
            </a:r>
            <a:r>
              <a:rPr sz="1400" i="1" spc="-409" dirty="0">
                <a:latin typeface="Trebuchet MS"/>
                <a:cs typeface="Trebuchet MS"/>
              </a:rPr>
              <a:t> </a:t>
            </a:r>
            <a:r>
              <a:rPr sz="1400" i="1" dirty="0">
                <a:latin typeface="Trebuchet MS"/>
                <a:cs typeface="Trebuchet MS"/>
              </a:rPr>
              <a:t>vitrines </a:t>
            </a:r>
            <a:r>
              <a:rPr sz="1400" i="1" spc="-5" dirty="0">
                <a:latin typeface="Trebuchet MS"/>
                <a:cs typeface="Trebuchet MS"/>
              </a:rPr>
              <a:t>du monde anglophone, </a:t>
            </a:r>
            <a:r>
              <a:rPr sz="1400" i="1" dirty="0">
                <a:latin typeface="Trebuchet MS"/>
                <a:cs typeface="Trebuchet MS"/>
              </a:rPr>
              <a:t>autoportrait </a:t>
            </a:r>
            <a:r>
              <a:rPr sz="1400" i="1" spc="-5" dirty="0">
                <a:latin typeface="Trebuchet MS"/>
                <a:cs typeface="Trebuchet MS"/>
              </a:rPr>
              <a:t>et </a:t>
            </a:r>
            <a:r>
              <a:rPr sz="1400" i="1" dirty="0">
                <a:latin typeface="Trebuchet MS"/>
                <a:cs typeface="Trebuchet MS"/>
              </a:rPr>
              <a:t> autocritique...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8318" y="358652"/>
            <a:ext cx="2703359" cy="35759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0685" y="257047"/>
            <a:ext cx="272161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dirty="0">
                <a:latin typeface="Trebuchet MS"/>
                <a:cs typeface="Trebuchet MS"/>
              </a:rPr>
              <a:t>Je</a:t>
            </a:r>
            <a:r>
              <a:rPr sz="2700" spc="-60" dirty="0">
                <a:latin typeface="Trebuchet MS"/>
                <a:cs typeface="Trebuchet MS"/>
              </a:rPr>
              <a:t> </a:t>
            </a:r>
            <a:r>
              <a:rPr sz="2700" dirty="0">
                <a:latin typeface="Trebuchet MS"/>
                <a:cs typeface="Trebuchet MS"/>
              </a:rPr>
              <a:t>vais</a:t>
            </a:r>
            <a:r>
              <a:rPr sz="2700" spc="-45" dirty="0">
                <a:latin typeface="Trebuchet MS"/>
                <a:cs typeface="Trebuchet MS"/>
              </a:rPr>
              <a:t> </a:t>
            </a:r>
            <a:r>
              <a:rPr sz="2700" spc="-5" dirty="0">
                <a:latin typeface="Trebuchet MS"/>
                <a:cs typeface="Trebuchet MS"/>
              </a:rPr>
              <a:t>produire…</a:t>
            </a:r>
            <a:endParaRPr sz="2700" dirty="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28612" y="804862"/>
            <a:ext cx="6821805" cy="4051300"/>
            <a:chOff x="328612" y="804862"/>
            <a:chExt cx="6821805" cy="4051300"/>
          </a:xfrm>
        </p:grpSpPr>
        <p:sp>
          <p:nvSpPr>
            <p:cNvPr id="5" name="object 5"/>
            <p:cNvSpPr/>
            <p:nvPr/>
          </p:nvSpPr>
          <p:spPr>
            <a:xfrm>
              <a:off x="338137" y="814387"/>
              <a:ext cx="6802755" cy="4032250"/>
            </a:xfrm>
            <a:custGeom>
              <a:avLst/>
              <a:gdLst/>
              <a:ahLst/>
              <a:cxnLst/>
              <a:rect l="l" t="t" r="r" b="b"/>
              <a:pathLst>
                <a:path w="6802755" h="4032250">
                  <a:moveTo>
                    <a:pt x="6802374" y="0"/>
                  </a:moveTo>
                  <a:lnTo>
                    <a:pt x="0" y="0"/>
                  </a:lnTo>
                  <a:lnTo>
                    <a:pt x="0" y="4032250"/>
                  </a:lnTo>
                  <a:lnTo>
                    <a:pt x="6802374" y="4032250"/>
                  </a:lnTo>
                  <a:lnTo>
                    <a:pt x="6802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38137" y="814387"/>
              <a:ext cx="6802755" cy="4032250"/>
            </a:xfrm>
            <a:custGeom>
              <a:avLst/>
              <a:gdLst/>
              <a:ahLst/>
              <a:cxnLst/>
              <a:rect l="l" t="t" r="r" b="b"/>
              <a:pathLst>
                <a:path w="6802755" h="4032250">
                  <a:moveTo>
                    <a:pt x="0" y="4032250"/>
                  </a:moveTo>
                  <a:lnTo>
                    <a:pt x="6802374" y="4032250"/>
                  </a:lnTo>
                  <a:lnTo>
                    <a:pt x="6802374" y="0"/>
                  </a:lnTo>
                  <a:lnTo>
                    <a:pt x="0" y="0"/>
                  </a:lnTo>
                  <a:lnTo>
                    <a:pt x="0" y="4032250"/>
                  </a:lnTo>
                  <a:close/>
                </a:path>
              </a:pathLst>
            </a:custGeom>
            <a:ln w="19050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57276" y="1013840"/>
            <a:ext cx="6473825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9565" marR="5080" indent="-317500">
              <a:lnSpc>
                <a:spcPct val="100000"/>
              </a:lnSpc>
              <a:spcBef>
                <a:spcPts val="100"/>
              </a:spcBef>
              <a:buSzPct val="77777"/>
              <a:buFont typeface="Wingdings"/>
              <a:buChar char=""/>
              <a:tabLst>
                <a:tab pos="329565" algn="l"/>
                <a:tab pos="330200" algn="l"/>
              </a:tabLst>
            </a:pPr>
            <a:r>
              <a:rPr lang="fr-FR" sz="1800" spc="-5" dirty="0">
                <a:latin typeface="Trebuchet MS"/>
                <a:cs typeface="Trebuchet MS"/>
              </a:rPr>
              <a:t>Des </a:t>
            </a:r>
            <a:r>
              <a:rPr lang="fr-FR" b="1" dirty="0">
                <a:solidFill>
                  <a:srgbClr val="17AFE3"/>
                </a:solidFill>
                <a:latin typeface="Trebuchet MS"/>
              </a:rPr>
              <a:t>revues de presse </a:t>
            </a:r>
            <a:r>
              <a:rPr sz="1800" spc="-5" dirty="0" err="1">
                <a:latin typeface="Trebuchet MS"/>
                <a:cs typeface="Trebuchet MS"/>
              </a:rPr>
              <a:t>rendant</a:t>
            </a:r>
            <a:r>
              <a:rPr sz="1800" spc="-5" dirty="0">
                <a:latin typeface="Trebuchet MS"/>
                <a:cs typeface="Trebuchet MS"/>
              </a:rPr>
              <a:t> </a:t>
            </a:r>
            <a:r>
              <a:rPr sz="1800" spc="-5" dirty="0" err="1">
                <a:latin typeface="Trebuchet MS"/>
                <a:cs typeface="Trebuchet MS"/>
              </a:rPr>
              <a:t>compte</a:t>
            </a:r>
            <a:r>
              <a:rPr sz="1800" spc="-5" dirty="0">
                <a:latin typeface="Trebuchet MS"/>
                <a:cs typeface="Trebuchet MS"/>
              </a:rPr>
              <a:t> du suivi de l'actualité </a:t>
            </a:r>
            <a:r>
              <a:rPr sz="1800" dirty="0">
                <a:latin typeface="Trebuchet MS"/>
                <a:cs typeface="Trebuchet MS"/>
              </a:rPr>
              <a:t>du </a:t>
            </a:r>
            <a:r>
              <a:rPr sz="1800" spc="-5" dirty="0">
                <a:latin typeface="Trebuchet MS"/>
                <a:cs typeface="Trebuchet MS"/>
              </a:rPr>
              <a:t>monde anglophone, </a:t>
            </a:r>
            <a:r>
              <a:rPr lang="fr-FR" sz="1800" spc="-5" dirty="0">
                <a:latin typeface="Trebuchet MS"/>
                <a:cs typeface="Trebuchet MS"/>
              </a:rPr>
              <a:t>en sélectionnant des actualités</a:t>
            </a:r>
            <a:r>
              <a:rPr sz="1800" b="1" spc="-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b="1">
                <a:solidFill>
                  <a:srgbClr val="17AFE3"/>
                </a:solidFill>
                <a:latin typeface="Trebuchet MS"/>
                <a:cs typeface="Trebuchet MS"/>
              </a:rPr>
              <a:t>de </a:t>
            </a:r>
            <a:r>
              <a:rPr sz="1800" b="1" spc="-5">
                <a:solidFill>
                  <a:srgbClr val="17AFE3"/>
                </a:solidFill>
                <a:latin typeface="Trebuchet MS"/>
                <a:cs typeface="Trebuchet MS"/>
              </a:rPr>
              <a:t>mon</a:t>
            </a:r>
            <a:r>
              <a:rPr sz="1800" b="1" spc="-25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b="1" dirty="0">
                <a:solidFill>
                  <a:srgbClr val="17AFE3"/>
                </a:solidFill>
                <a:latin typeface="Trebuchet MS"/>
                <a:cs typeface="Trebuchet MS"/>
              </a:rPr>
              <a:t>choix</a:t>
            </a:r>
            <a:r>
              <a:rPr sz="1800" dirty="0">
                <a:latin typeface="Trebuchet MS"/>
                <a:cs typeface="Trebuchet MS"/>
              </a:rPr>
              <a:t>.</a:t>
            </a:r>
          </a:p>
          <a:p>
            <a:pPr marL="329565" marR="806450" indent="-317500">
              <a:lnSpc>
                <a:spcPct val="100000"/>
              </a:lnSpc>
              <a:buSzPct val="77777"/>
              <a:buFont typeface="Wingdings"/>
              <a:buChar char=""/>
              <a:tabLst>
                <a:tab pos="329565" algn="l"/>
                <a:tab pos="330200" algn="l"/>
              </a:tabLst>
            </a:pPr>
            <a:r>
              <a:rPr sz="1800" spc="-5" dirty="0">
                <a:latin typeface="Trebuchet MS"/>
                <a:cs typeface="Trebuchet MS"/>
              </a:rPr>
              <a:t>des lettres, dialogues, articles </a:t>
            </a:r>
            <a:r>
              <a:rPr sz="1800" dirty="0">
                <a:latin typeface="Trebuchet MS"/>
                <a:cs typeface="Trebuchet MS"/>
              </a:rPr>
              <a:t>de </a:t>
            </a:r>
            <a:r>
              <a:rPr sz="1800" spc="-5" dirty="0">
                <a:latin typeface="Trebuchet MS"/>
                <a:cs typeface="Trebuchet MS"/>
              </a:rPr>
              <a:t>blog, traductions, </a:t>
            </a:r>
            <a:r>
              <a:rPr sz="1800" spc="-53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éditoriaux,</a:t>
            </a:r>
            <a:r>
              <a:rPr sz="1800" spc="-2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etc. </a:t>
            </a:r>
            <a:r>
              <a:rPr sz="1800" dirty="0">
                <a:latin typeface="Trebuchet MS"/>
                <a:cs typeface="Trebuchet MS"/>
              </a:rPr>
              <a:t>(&gt;</a:t>
            </a:r>
            <a:r>
              <a:rPr sz="1800" b="1" dirty="0">
                <a:solidFill>
                  <a:srgbClr val="17AFE3"/>
                </a:solidFill>
                <a:latin typeface="Trebuchet MS"/>
                <a:cs typeface="Trebuchet MS"/>
              </a:rPr>
              <a:t>écriture</a:t>
            </a:r>
            <a:r>
              <a:rPr sz="1800" b="1" spc="1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Trebuchet MS"/>
                <a:cs typeface="Trebuchet MS"/>
              </a:rPr>
              <a:t>créative</a:t>
            </a:r>
            <a:r>
              <a:rPr sz="1800" spc="-5" dirty="0">
                <a:latin typeface="Trebuchet MS"/>
                <a:cs typeface="Trebuchet MS"/>
              </a:rPr>
              <a:t>)</a:t>
            </a:r>
            <a:endParaRPr sz="1800" dirty="0">
              <a:latin typeface="Trebuchet MS"/>
              <a:cs typeface="Trebuchet MS"/>
            </a:endParaRPr>
          </a:p>
          <a:p>
            <a:pPr marL="329565" marR="461645" indent="-317500">
              <a:lnSpc>
                <a:spcPct val="100000"/>
              </a:lnSpc>
              <a:buSzPct val="77777"/>
              <a:buFont typeface="Wingdings"/>
              <a:buChar char=""/>
              <a:tabLst>
                <a:tab pos="329565" algn="l"/>
                <a:tab pos="330200" algn="l"/>
              </a:tabLst>
            </a:pPr>
            <a:r>
              <a:rPr sz="1800" dirty="0">
                <a:latin typeface="Trebuchet MS"/>
                <a:cs typeface="Trebuchet MS"/>
              </a:rPr>
              <a:t>des </a:t>
            </a:r>
            <a:r>
              <a:rPr sz="1800" spc="-5" dirty="0">
                <a:latin typeface="Trebuchet MS"/>
                <a:cs typeface="Trebuchet MS"/>
              </a:rPr>
              <a:t>commentaires, discours engagés, articles </a:t>
            </a:r>
            <a:r>
              <a:rPr sz="1800" dirty="0">
                <a:latin typeface="Trebuchet MS"/>
                <a:cs typeface="Trebuchet MS"/>
              </a:rPr>
              <a:t>de presse </a:t>
            </a:r>
            <a:r>
              <a:rPr sz="1800" spc="-53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(&gt;</a:t>
            </a:r>
            <a:r>
              <a:rPr sz="1800" b="1" spc="-5" dirty="0">
                <a:solidFill>
                  <a:srgbClr val="17AFE3"/>
                </a:solidFill>
                <a:latin typeface="Trebuchet MS"/>
                <a:cs typeface="Trebuchet MS"/>
              </a:rPr>
              <a:t>écriture</a:t>
            </a:r>
            <a:r>
              <a:rPr sz="1800" b="1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17AFE3"/>
                </a:solidFill>
                <a:latin typeface="Trebuchet MS"/>
                <a:cs typeface="Trebuchet MS"/>
              </a:rPr>
              <a:t>argumentative</a:t>
            </a:r>
            <a:r>
              <a:rPr sz="1800" spc="-5" dirty="0">
                <a:latin typeface="Trebuchet MS"/>
                <a:cs typeface="Trebuchet MS"/>
              </a:rPr>
              <a:t>).</a:t>
            </a:r>
            <a:endParaRPr sz="1800" dirty="0">
              <a:latin typeface="Trebuchet MS"/>
              <a:cs typeface="Trebuchet MS"/>
            </a:endParaRPr>
          </a:p>
          <a:p>
            <a:pPr marL="329565" marR="1206500" indent="-317500">
              <a:lnSpc>
                <a:spcPct val="100000"/>
              </a:lnSpc>
              <a:spcBef>
                <a:spcPts val="5"/>
              </a:spcBef>
              <a:buSzPct val="77777"/>
              <a:buFont typeface="Wingdings"/>
              <a:buChar char=""/>
              <a:tabLst>
                <a:tab pos="329565" algn="l"/>
                <a:tab pos="330200" algn="l"/>
              </a:tabLst>
            </a:pPr>
            <a:r>
              <a:rPr sz="1800" dirty="0">
                <a:latin typeface="Trebuchet MS"/>
                <a:cs typeface="Trebuchet MS"/>
              </a:rPr>
              <a:t>des prises de </a:t>
            </a:r>
            <a:r>
              <a:rPr sz="1800" spc="-5" dirty="0">
                <a:latin typeface="Trebuchet MS"/>
                <a:cs typeface="Trebuchet MS"/>
              </a:rPr>
              <a:t>parole: exposés, dialogues, débat, </a:t>
            </a:r>
            <a:r>
              <a:rPr sz="1800" spc="-53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réalisations</a:t>
            </a:r>
            <a:r>
              <a:rPr sz="1800" spc="-2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d’interviews...</a:t>
            </a:r>
            <a:endParaRPr sz="1800" dirty="0">
              <a:latin typeface="Trebuchet MS"/>
              <a:cs typeface="Trebuchet MS"/>
            </a:endParaRPr>
          </a:p>
          <a:p>
            <a:pPr marL="329565" indent="-317500">
              <a:lnSpc>
                <a:spcPct val="100000"/>
              </a:lnSpc>
              <a:buSzPct val="77777"/>
              <a:buFont typeface="Wingdings"/>
              <a:buChar char=""/>
              <a:tabLst>
                <a:tab pos="329565" algn="l"/>
                <a:tab pos="330200" algn="l"/>
              </a:tabLst>
            </a:pPr>
            <a:r>
              <a:rPr sz="1800" spc="-5" dirty="0">
                <a:latin typeface="Trebuchet MS"/>
                <a:cs typeface="Trebuchet MS"/>
              </a:rPr>
              <a:t>des</a:t>
            </a:r>
            <a:r>
              <a:rPr sz="1800" spc="-4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créations</a:t>
            </a:r>
            <a:r>
              <a:rPr sz="1800" spc="-20" dirty="0">
                <a:latin typeface="Trebuchet MS"/>
                <a:cs typeface="Trebuchet MS"/>
              </a:rPr>
              <a:t> </a:t>
            </a:r>
            <a:r>
              <a:rPr sz="1800" spc="-5" dirty="0">
                <a:latin typeface="Trebuchet MS"/>
                <a:cs typeface="Trebuchet MS"/>
              </a:rPr>
              <a:t>graphiques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0279" y="781176"/>
            <a:ext cx="4363720" cy="436232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53516" y="876427"/>
            <a:ext cx="4268470" cy="38817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9100" marR="300990" indent="-342900">
              <a:lnSpc>
                <a:spcPct val="100000"/>
              </a:lnSpc>
              <a:spcBef>
                <a:spcPts val="95"/>
              </a:spcBef>
              <a:buClr>
                <a:srgbClr val="17AFE3"/>
              </a:buClr>
              <a:buSzPct val="73684"/>
              <a:buFont typeface="Wingdings"/>
              <a:buChar char=""/>
              <a:tabLst>
                <a:tab pos="418465" algn="l"/>
                <a:tab pos="419100" algn="l"/>
              </a:tabLst>
            </a:pP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prends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plaisir</a:t>
            </a:r>
            <a:r>
              <a:rPr sz="1900" spc="1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à</a:t>
            </a:r>
            <a:r>
              <a:rPr sz="1900" spc="1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manier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la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langue </a:t>
            </a:r>
            <a:r>
              <a:rPr sz="1900" spc="-55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anglaise.</a:t>
            </a:r>
            <a:endParaRPr sz="1900" dirty="0">
              <a:latin typeface="Trebuchet MS"/>
              <a:cs typeface="Trebuchet MS"/>
            </a:endParaRPr>
          </a:p>
          <a:p>
            <a:pPr marL="419100" marR="306070" indent="-342900">
              <a:lnSpc>
                <a:spcPct val="100000"/>
              </a:lnSpc>
              <a:spcBef>
                <a:spcPts val="994"/>
              </a:spcBef>
              <a:buClr>
                <a:srgbClr val="17AFE3"/>
              </a:buClr>
              <a:buSzPct val="73684"/>
              <a:buFont typeface="Wingdings"/>
              <a:buChar char=""/>
              <a:tabLst>
                <a:tab pos="418465" algn="l"/>
                <a:tab pos="419100" algn="l"/>
              </a:tabLst>
            </a:pP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suis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 curieux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ou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curieuse</a:t>
            </a:r>
            <a:r>
              <a:rPr sz="1900" spc="3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de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découvrir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la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culture</a:t>
            </a:r>
            <a:r>
              <a:rPr sz="1900" spc="1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anglophone.</a:t>
            </a:r>
            <a:endParaRPr sz="1900" dirty="0">
              <a:latin typeface="Trebuchet MS"/>
              <a:cs typeface="Trebuchet MS"/>
            </a:endParaRPr>
          </a:p>
          <a:p>
            <a:pPr marL="419100" marR="885825" indent="-342900">
              <a:lnSpc>
                <a:spcPct val="100000"/>
              </a:lnSpc>
              <a:spcBef>
                <a:spcPts val="1000"/>
              </a:spcBef>
              <a:buClr>
                <a:srgbClr val="17AFE3"/>
              </a:buClr>
              <a:buSzPct val="73684"/>
              <a:buFont typeface="Wingdings"/>
              <a:buChar char=""/>
              <a:tabLst>
                <a:tab pos="418465" algn="l"/>
                <a:tab pos="419100" algn="l"/>
              </a:tabLst>
            </a:pP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suis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attiré(e)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par</a:t>
            </a:r>
            <a:r>
              <a:rPr sz="1900" spc="2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l’histoire, </a:t>
            </a:r>
            <a:r>
              <a:rPr sz="1900" spc="-55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l’économie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et l’approche</a:t>
            </a:r>
            <a:endParaRPr sz="1900" dirty="0">
              <a:latin typeface="Trebuchet MS"/>
              <a:cs typeface="Trebuchet MS"/>
            </a:endParaRPr>
          </a:p>
          <a:p>
            <a:pPr marL="419100">
              <a:lnSpc>
                <a:spcPct val="100000"/>
              </a:lnSpc>
            </a:pP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scientifique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des</a:t>
            </a:r>
            <a:r>
              <a:rPr sz="1900" spc="3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pays</a:t>
            </a:r>
            <a:r>
              <a:rPr sz="1900" spc="2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anglophones.</a:t>
            </a:r>
            <a:endParaRPr sz="1900" dirty="0">
              <a:latin typeface="Trebuchet MS"/>
              <a:cs typeface="Trebuchet MS"/>
            </a:endParaRPr>
          </a:p>
          <a:p>
            <a:pPr marL="419100" marR="81280" indent="-342900">
              <a:lnSpc>
                <a:spcPct val="100000"/>
              </a:lnSpc>
              <a:spcBef>
                <a:spcPts val="1010"/>
              </a:spcBef>
              <a:buClr>
                <a:srgbClr val="17AFE3"/>
              </a:buClr>
              <a:buSzPct val="73684"/>
              <a:buFont typeface="Wingdings"/>
              <a:buChar char=""/>
              <a:tabLst>
                <a:tab pos="418465" algn="l"/>
                <a:tab pos="419100" algn="l"/>
              </a:tabLst>
            </a:pP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n’ai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pas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de</a:t>
            </a:r>
            <a:r>
              <a:rPr sz="1900" spc="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grandes</a:t>
            </a:r>
            <a:r>
              <a:rPr sz="1900" spc="3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difficultés</a:t>
            </a:r>
            <a:r>
              <a:rPr sz="1900" spc="2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en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anglais.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(Niveau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CECRL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requis pour </a:t>
            </a:r>
            <a:r>
              <a:rPr sz="1900" spc="-56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l’entrée en 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1</a:t>
            </a:r>
            <a:r>
              <a:rPr sz="1875" spc="7" baseline="26666" dirty="0">
                <a:solidFill>
                  <a:srgbClr val="3E3E3E"/>
                </a:solidFill>
                <a:latin typeface="Trebuchet MS"/>
                <a:cs typeface="Trebuchet MS"/>
              </a:rPr>
              <a:t>ère</a:t>
            </a:r>
            <a:r>
              <a:rPr sz="1875" spc="15" baseline="26666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: B1-.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Niveau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visé </a:t>
            </a:r>
            <a:r>
              <a:rPr sz="190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en fin de </a:t>
            </a:r>
            <a:r>
              <a:rPr sz="1900" spc="5" dirty="0">
                <a:solidFill>
                  <a:srgbClr val="3E3E3E"/>
                </a:solidFill>
                <a:latin typeface="Trebuchet MS"/>
                <a:cs typeface="Trebuchet MS"/>
              </a:rPr>
              <a:t>1</a:t>
            </a:r>
            <a:r>
              <a:rPr sz="1875" spc="7" baseline="26666" dirty="0">
                <a:solidFill>
                  <a:srgbClr val="3E3E3E"/>
                </a:solidFill>
                <a:latin typeface="Trebuchet MS"/>
                <a:cs typeface="Trebuchet MS"/>
              </a:rPr>
              <a:t>ère</a:t>
            </a:r>
            <a:r>
              <a:rPr sz="1875" spc="15" baseline="26666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: B2.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Niveau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visé 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en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 fin</a:t>
            </a:r>
            <a:r>
              <a:rPr sz="1900" spc="-2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de</a:t>
            </a:r>
            <a:r>
              <a:rPr sz="1900" spc="-15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35" dirty="0">
                <a:solidFill>
                  <a:srgbClr val="3E3E3E"/>
                </a:solidFill>
                <a:latin typeface="Trebuchet MS"/>
                <a:cs typeface="Trebuchet MS"/>
              </a:rPr>
              <a:t>Terminale</a:t>
            </a:r>
            <a:r>
              <a:rPr sz="1900" spc="2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:</a:t>
            </a:r>
            <a:r>
              <a:rPr sz="1900" spc="-10" dirty="0">
                <a:solidFill>
                  <a:srgbClr val="3E3E3E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3E3E3E"/>
                </a:solidFill>
                <a:latin typeface="Trebuchet MS"/>
                <a:cs typeface="Trebuchet MS"/>
              </a:rPr>
              <a:t>C1)</a:t>
            </a:r>
            <a:endParaRPr sz="1900" dirty="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7649" y="173736"/>
            <a:ext cx="5137546" cy="42519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86485" y="57403"/>
            <a:ext cx="51517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rebuchet MS"/>
                <a:cs typeface="Trebuchet MS"/>
              </a:rPr>
              <a:t>Je</a:t>
            </a:r>
            <a:r>
              <a:rPr sz="3200" spc="-2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peux</a:t>
            </a:r>
            <a:r>
              <a:rPr sz="3200" spc="-2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aller </a:t>
            </a:r>
            <a:r>
              <a:rPr sz="3200" dirty="0">
                <a:latin typeface="Trebuchet MS"/>
                <a:cs typeface="Trebuchet MS"/>
              </a:rPr>
              <a:t>en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LLCE</a:t>
            </a:r>
            <a:r>
              <a:rPr sz="3200" spc="-1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si</a:t>
            </a:r>
            <a:r>
              <a:rPr sz="3200" spc="-1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je…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772</Words>
  <Application>Microsoft Office PowerPoint</Application>
  <PresentationFormat>Affichage à l'écran (16:9)</PresentationFormat>
  <Paragraphs>88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MS Gothic</vt:lpstr>
      <vt:lpstr>Arial</vt:lpstr>
      <vt:lpstr>Calibri</vt:lpstr>
      <vt:lpstr>Cambria Math</vt:lpstr>
      <vt:lpstr>Georgia</vt:lpstr>
      <vt:lpstr>Trebuchet MS</vt:lpstr>
      <vt:lpstr>Wingdings</vt:lpstr>
      <vt:lpstr>Office Theme</vt:lpstr>
      <vt:lpstr>Spécialité LLCE Anglais  Monde Contemporain</vt:lpstr>
      <vt:lpstr>Présentation PowerPoint</vt:lpstr>
      <vt:lpstr>La LLCE, c’est …</vt:lpstr>
      <vt:lpstr>En LLCE…</vt:lpstr>
      <vt:lpstr>J’étudie des sources authentiques et variées</vt:lpstr>
      <vt:lpstr>2 x 2h par semaine (=4h),  avec deux enseignants</vt:lpstr>
      <vt:lpstr>Thématique 1 : «Savoirs, création,  innovation»</vt:lpstr>
      <vt:lpstr>Je vais produire…</vt:lpstr>
      <vt:lpstr>Je peux aller en LLCE si je…</vt:lpstr>
      <vt:lpstr>En LLCE, je dois…</vt:lpstr>
      <vt:lpstr>Examen</vt:lpstr>
      <vt:lpstr>Examen</vt:lpstr>
      <vt:lpstr>Examen</vt:lpstr>
      <vt:lpstr>Examen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LLCE Anglais,   Monde Contemporain</dc:title>
  <dc:creator>Sophie</dc:creator>
  <cp:lastModifiedBy>Mélodie Vautrin</cp:lastModifiedBy>
  <cp:revision>4</cp:revision>
  <dcterms:created xsi:type="dcterms:W3CDTF">2022-01-02T17:48:47Z</dcterms:created>
  <dcterms:modified xsi:type="dcterms:W3CDTF">2025-02-20T09:55:06Z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2022-01-02T00:00:00Z</vt:filetime>
  </property>
</Properties>
</file>